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media/image11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11"/>
  </p:notesMasterIdLst>
  <p:handoutMasterIdLst>
    <p:handoutMasterId r:id="rId12"/>
  </p:handoutMasterIdLst>
  <p:sldIdLst>
    <p:sldId id="295" r:id="rId2"/>
    <p:sldId id="298" r:id="rId3"/>
    <p:sldId id="299" r:id="rId4"/>
    <p:sldId id="300" r:id="rId5"/>
    <p:sldId id="301" r:id="rId6"/>
    <p:sldId id="305" r:id="rId7"/>
    <p:sldId id="306" r:id="rId8"/>
    <p:sldId id="307" r:id="rId9"/>
    <p:sldId id="308" r:id="rId10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5">
          <p15:clr>
            <a:srgbClr val="A4A3A4"/>
          </p15:clr>
        </p15:guide>
        <p15:guide id="2" pos="288">
          <p15:clr>
            <a:srgbClr val="A4A3A4"/>
          </p15:clr>
        </p15:guide>
        <p15:guide id="3" pos="726">
          <p15:clr>
            <a:srgbClr val="A4A3A4"/>
          </p15:clr>
        </p15:guide>
        <p15:guide id="4" pos="5029">
          <p15:clr>
            <a:srgbClr val="A4A3A4"/>
          </p15:clr>
        </p15:guide>
        <p15:guide id="5" pos="431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C27D"/>
    <a:srgbClr val="FF9933"/>
    <a:srgbClr val="32DC0A"/>
    <a:srgbClr val="FF3300"/>
    <a:srgbClr val="C80F0F"/>
    <a:srgbClr val="D5240F"/>
    <a:srgbClr val="FFD228"/>
    <a:srgbClr val="ECEBE8"/>
    <a:srgbClr val="D0CBC1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1" autoAdjust="0"/>
    <p:restoredTop sz="91357" autoAdjust="0"/>
  </p:normalViewPr>
  <p:slideViewPr>
    <p:cSldViewPr snapToGrid="0">
      <p:cViewPr varScale="1">
        <p:scale>
          <a:sx n="59" d="100"/>
          <a:sy n="59" d="100"/>
        </p:scale>
        <p:origin x="-1304" y="-72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 snapToGrid="0">
      <p:cViewPr varScale="1">
        <p:scale>
          <a:sx n="74" d="100"/>
          <a:sy n="74" d="100"/>
        </p:scale>
        <p:origin x="-337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5B206-1852-450C-8FAA-7DE31BB815E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E5E1733-7C54-41FB-8160-416FFD5F85AD}">
      <dgm:prSet phldrT="[Texto]" custT="1"/>
      <dgm:spPr/>
      <dgm:t>
        <a:bodyPr/>
        <a:lstStyle/>
        <a:p>
          <a:r>
            <a:rPr lang="es-MX" sz="1400" dirty="0" smtClean="0"/>
            <a:t>Instrumentos rectores </a:t>
          </a:r>
          <a:endParaRPr lang="es-MX" sz="1400" dirty="0"/>
        </a:p>
      </dgm:t>
    </dgm:pt>
    <dgm:pt modelId="{C561E3F0-3671-4475-AFBB-DE1597BDE757}" type="parTrans" cxnId="{0FC9A309-7183-4356-9831-C6E8D9ED4544}">
      <dgm:prSet/>
      <dgm:spPr/>
      <dgm:t>
        <a:bodyPr/>
        <a:lstStyle/>
        <a:p>
          <a:endParaRPr lang="es-MX"/>
        </a:p>
      </dgm:t>
    </dgm:pt>
    <dgm:pt modelId="{5DB7A781-6A35-4062-99D9-25B9843D1FD8}" type="sibTrans" cxnId="{0FC9A309-7183-4356-9831-C6E8D9ED4544}">
      <dgm:prSet/>
      <dgm:spPr/>
      <dgm:t>
        <a:bodyPr/>
        <a:lstStyle/>
        <a:p>
          <a:endParaRPr lang="es-MX"/>
        </a:p>
      </dgm:t>
    </dgm:pt>
    <dgm:pt modelId="{255B58A5-61CF-481A-9449-17F9B5EB8FC2}">
      <dgm:prSet phldrT="[Texto]" custT="1"/>
      <dgm:spPr/>
      <dgm:t>
        <a:bodyPr/>
        <a:lstStyle/>
        <a:p>
          <a:r>
            <a:rPr lang="es-MX" sz="1200" dirty="0" smtClean="0"/>
            <a:t>Acompañamiento en la implementación de la NDC</a:t>
          </a:r>
          <a:endParaRPr lang="es-MX" sz="1200" dirty="0"/>
        </a:p>
      </dgm:t>
    </dgm:pt>
    <dgm:pt modelId="{89BE6633-AD06-4CFF-8500-084380612486}" type="parTrans" cxnId="{692E0467-FE96-443A-B96A-532869994B5B}">
      <dgm:prSet/>
      <dgm:spPr/>
      <dgm:t>
        <a:bodyPr/>
        <a:lstStyle/>
        <a:p>
          <a:endParaRPr lang="es-MX"/>
        </a:p>
      </dgm:t>
    </dgm:pt>
    <dgm:pt modelId="{65473DEF-F607-4195-8B2A-F4E81FFA43D6}" type="sibTrans" cxnId="{692E0467-FE96-443A-B96A-532869994B5B}">
      <dgm:prSet/>
      <dgm:spPr/>
      <dgm:t>
        <a:bodyPr/>
        <a:lstStyle/>
        <a:p>
          <a:endParaRPr lang="es-MX"/>
        </a:p>
      </dgm:t>
    </dgm:pt>
    <dgm:pt modelId="{F0AA51FB-3491-483C-BD03-F511928FC261}">
      <dgm:prSet phldrT="[Texto]" custT="1"/>
      <dgm:spPr/>
      <dgm:t>
        <a:bodyPr/>
        <a:lstStyle/>
        <a:p>
          <a:r>
            <a:rPr lang="es-MX" sz="1600" dirty="0" smtClean="0"/>
            <a:t>Adaptación </a:t>
          </a:r>
          <a:endParaRPr lang="es-MX" sz="1600" dirty="0"/>
        </a:p>
      </dgm:t>
    </dgm:pt>
    <dgm:pt modelId="{27D0F1C1-FA6C-4869-8DAB-04F3196AF2D8}" type="parTrans" cxnId="{AD725372-432B-4223-AB8D-DC54BD56CA45}">
      <dgm:prSet/>
      <dgm:spPr/>
      <dgm:t>
        <a:bodyPr/>
        <a:lstStyle/>
        <a:p>
          <a:endParaRPr lang="es-MX"/>
        </a:p>
      </dgm:t>
    </dgm:pt>
    <dgm:pt modelId="{A01757D4-A606-4065-ADD2-38D888D65BF7}" type="sibTrans" cxnId="{AD725372-432B-4223-AB8D-DC54BD56CA45}">
      <dgm:prSet/>
      <dgm:spPr/>
      <dgm:t>
        <a:bodyPr/>
        <a:lstStyle/>
        <a:p>
          <a:endParaRPr lang="es-MX"/>
        </a:p>
      </dgm:t>
    </dgm:pt>
    <dgm:pt modelId="{59B7F2F3-B1C3-472C-91B3-4A1FD6E621ED}">
      <dgm:prSet phldrT="[Texto]" custT="1"/>
      <dgm:spPr/>
      <dgm:t>
        <a:bodyPr/>
        <a:lstStyle/>
        <a:p>
          <a:r>
            <a:rPr lang="es-MX" sz="1050" dirty="0" smtClean="0"/>
            <a:t>Metodología de priorización de medidas de adaptación con enfoque </a:t>
          </a:r>
          <a:r>
            <a:rPr lang="es-MX" sz="1050" dirty="0" err="1" smtClean="0"/>
            <a:t>EbA</a:t>
          </a:r>
          <a:endParaRPr lang="es-MX" sz="1050" dirty="0"/>
        </a:p>
      </dgm:t>
    </dgm:pt>
    <dgm:pt modelId="{D59359F1-729C-443F-92CD-90667AEB17DE}" type="parTrans" cxnId="{8552ACF8-E569-41E6-839F-6CFACE903A1C}">
      <dgm:prSet/>
      <dgm:spPr/>
      <dgm:t>
        <a:bodyPr/>
        <a:lstStyle/>
        <a:p>
          <a:endParaRPr lang="es-MX"/>
        </a:p>
      </dgm:t>
    </dgm:pt>
    <dgm:pt modelId="{B8842317-00CC-450A-B7EE-B0D628FE4641}" type="sibTrans" cxnId="{8552ACF8-E569-41E6-839F-6CFACE903A1C}">
      <dgm:prSet/>
      <dgm:spPr/>
      <dgm:t>
        <a:bodyPr/>
        <a:lstStyle/>
        <a:p>
          <a:endParaRPr lang="es-MX"/>
        </a:p>
      </dgm:t>
    </dgm:pt>
    <dgm:pt modelId="{7F4BE380-E831-4D40-B9C7-0DBC199051CD}">
      <dgm:prSet phldrT="[Texto]" custT="1"/>
      <dgm:spPr/>
      <dgm:t>
        <a:bodyPr/>
        <a:lstStyle/>
        <a:p>
          <a:endParaRPr lang="es-MX" sz="1200" dirty="0"/>
        </a:p>
      </dgm:t>
    </dgm:pt>
    <dgm:pt modelId="{6694F60F-B0C0-494F-997B-49105B694FC3}" type="parTrans" cxnId="{E43D8D5B-4D41-41B1-AD6D-AE215A507F9A}">
      <dgm:prSet/>
      <dgm:spPr/>
      <dgm:t>
        <a:bodyPr/>
        <a:lstStyle/>
        <a:p>
          <a:endParaRPr lang="es-MX"/>
        </a:p>
      </dgm:t>
    </dgm:pt>
    <dgm:pt modelId="{E5DB0870-D3E3-42E6-B47C-1F8D745EED19}" type="sibTrans" cxnId="{E43D8D5B-4D41-41B1-AD6D-AE215A507F9A}">
      <dgm:prSet/>
      <dgm:spPr/>
      <dgm:t>
        <a:bodyPr/>
        <a:lstStyle/>
        <a:p>
          <a:endParaRPr lang="es-MX"/>
        </a:p>
      </dgm:t>
    </dgm:pt>
    <dgm:pt modelId="{019D7475-6841-4925-BD40-50E5377B3C15}">
      <dgm:prSet phldrT="[Texto]" custT="1"/>
      <dgm:spPr/>
      <dgm:t>
        <a:bodyPr/>
        <a:lstStyle/>
        <a:p>
          <a:r>
            <a:rPr lang="es-MX" sz="1050" dirty="0" smtClean="0"/>
            <a:t>Desarrollo de la agenda de C.C. y P.A </a:t>
          </a:r>
          <a:endParaRPr lang="es-MX" sz="1050" dirty="0"/>
        </a:p>
      </dgm:t>
    </dgm:pt>
    <dgm:pt modelId="{AF584642-1C1F-4071-A4D4-A4057597853D}" type="parTrans" cxnId="{A18CE1D0-7550-4C62-BD1C-194FB81CBDA9}">
      <dgm:prSet/>
      <dgm:spPr/>
      <dgm:t>
        <a:bodyPr/>
        <a:lstStyle/>
        <a:p>
          <a:endParaRPr lang="es-MX"/>
        </a:p>
      </dgm:t>
    </dgm:pt>
    <dgm:pt modelId="{9A782CE4-61A8-41FA-828D-0B7255EA33CF}" type="sibTrans" cxnId="{A18CE1D0-7550-4C62-BD1C-194FB81CBDA9}">
      <dgm:prSet/>
      <dgm:spPr/>
      <dgm:t>
        <a:bodyPr/>
        <a:lstStyle/>
        <a:p>
          <a:endParaRPr lang="es-MX"/>
        </a:p>
      </dgm:t>
    </dgm:pt>
    <dgm:pt modelId="{4C06DC1F-71AB-4ABE-9F5A-27DF36463741}">
      <dgm:prSet phldrT="[Texto]" custT="1"/>
      <dgm:spPr/>
      <dgm:t>
        <a:bodyPr/>
        <a:lstStyle/>
        <a:p>
          <a:r>
            <a:rPr lang="es-MX" sz="1050" dirty="0" smtClean="0"/>
            <a:t>Generación de capacidades con el GT-</a:t>
          </a:r>
          <a:r>
            <a:rPr lang="es-MX" sz="1050" dirty="0" err="1" smtClean="0"/>
            <a:t>Adapt</a:t>
          </a:r>
          <a:r>
            <a:rPr lang="es-MX" sz="1050" dirty="0" smtClean="0"/>
            <a:t> de la CICC</a:t>
          </a:r>
          <a:endParaRPr lang="es-MX" sz="1050" dirty="0"/>
        </a:p>
      </dgm:t>
    </dgm:pt>
    <dgm:pt modelId="{E1ECD183-181A-4DC8-A08C-A604CFE51967}" type="parTrans" cxnId="{B225294F-2342-44BF-B269-6DB1CC24A634}">
      <dgm:prSet/>
      <dgm:spPr/>
      <dgm:t>
        <a:bodyPr/>
        <a:lstStyle/>
        <a:p>
          <a:endParaRPr lang="es-MX"/>
        </a:p>
      </dgm:t>
    </dgm:pt>
    <dgm:pt modelId="{0749F3F2-4AE7-4892-AC38-69D67ED45B81}" type="sibTrans" cxnId="{B225294F-2342-44BF-B269-6DB1CC24A634}">
      <dgm:prSet/>
      <dgm:spPr/>
      <dgm:t>
        <a:bodyPr/>
        <a:lstStyle/>
        <a:p>
          <a:endParaRPr lang="es-MX"/>
        </a:p>
      </dgm:t>
    </dgm:pt>
    <dgm:pt modelId="{B255DB36-87C1-4EE8-BFA3-FB713209AC88}">
      <dgm:prSet phldrT="[Texto]" custT="1"/>
      <dgm:spPr/>
      <dgm:t>
        <a:bodyPr/>
        <a:lstStyle/>
        <a:p>
          <a:r>
            <a:rPr lang="es-MX" sz="1600" dirty="0" smtClean="0"/>
            <a:t>Mitigación</a:t>
          </a:r>
          <a:endParaRPr lang="es-MX" sz="1600" dirty="0"/>
        </a:p>
      </dgm:t>
    </dgm:pt>
    <dgm:pt modelId="{387DD91F-AA0A-4DAF-A3BD-C9A7944EE550}" type="parTrans" cxnId="{A0AFA191-1CD5-414D-BC36-7980B656DCE1}">
      <dgm:prSet/>
      <dgm:spPr/>
      <dgm:t>
        <a:bodyPr/>
        <a:lstStyle/>
        <a:p>
          <a:endParaRPr lang="es-MX"/>
        </a:p>
      </dgm:t>
    </dgm:pt>
    <dgm:pt modelId="{989826B3-4D7E-4EF3-B038-B29699A6889C}" type="sibTrans" cxnId="{A0AFA191-1CD5-414D-BC36-7980B656DCE1}">
      <dgm:prSet/>
      <dgm:spPr/>
      <dgm:t>
        <a:bodyPr/>
        <a:lstStyle/>
        <a:p>
          <a:endParaRPr lang="es-MX"/>
        </a:p>
      </dgm:t>
    </dgm:pt>
    <dgm:pt modelId="{17BD6855-CA50-4D2F-BC49-00A0464A4BA6}">
      <dgm:prSet phldrT="[Texto]" custT="1"/>
      <dgm:spPr/>
      <dgm:t>
        <a:bodyPr/>
        <a:lstStyle/>
        <a:p>
          <a:r>
            <a:rPr lang="es-MX" sz="1050" dirty="0" smtClean="0"/>
            <a:t>Creación y obtención de recursos par la adaptación en el sector turismo </a:t>
          </a:r>
          <a:endParaRPr lang="es-MX" sz="1050" dirty="0"/>
        </a:p>
      </dgm:t>
    </dgm:pt>
    <dgm:pt modelId="{3F789026-DA32-4C22-9795-0D0B7C453201}" type="parTrans" cxnId="{B40D3A1E-A1DF-43C8-9F99-B372D3DE9AC2}">
      <dgm:prSet/>
      <dgm:spPr/>
      <dgm:t>
        <a:bodyPr/>
        <a:lstStyle/>
        <a:p>
          <a:endParaRPr lang="es-MX"/>
        </a:p>
      </dgm:t>
    </dgm:pt>
    <dgm:pt modelId="{F0B2B87A-B538-4B2F-8AB6-D9A84C7B317E}" type="sibTrans" cxnId="{B40D3A1E-A1DF-43C8-9F99-B372D3DE9AC2}">
      <dgm:prSet/>
      <dgm:spPr/>
      <dgm:t>
        <a:bodyPr/>
        <a:lstStyle/>
        <a:p>
          <a:endParaRPr lang="es-MX"/>
        </a:p>
      </dgm:t>
    </dgm:pt>
    <dgm:pt modelId="{5A78110B-E8D1-4812-BB3E-B63C50603EBE}">
      <dgm:prSet phldrT="[Texto]" custT="1"/>
      <dgm:spPr/>
      <dgm:t>
        <a:bodyPr/>
        <a:lstStyle/>
        <a:p>
          <a:r>
            <a:rPr lang="es-MX" sz="1050" dirty="0" smtClean="0"/>
            <a:t>Creación de la plataforma nacional de </a:t>
          </a:r>
          <a:r>
            <a:rPr lang="es-MX" sz="1050" dirty="0" err="1" smtClean="0"/>
            <a:t>NAMA´s</a:t>
          </a:r>
          <a:endParaRPr lang="es-MX" sz="1050" dirty="0"/>
        </a:p>
      </dgm:t>
    </dgm:pt>
    <dgm:pt modelId="{26E3718F-B006-4254-ABFC-1D70026F5449}" type="parTrans" cxnId="{26A92EDF-BAAC-46F3-A3F2-BA0AF7DD12DA}">
      <dgm:prSet/>
      <dgm:spPr/>
      <dgm:t>
        <a:bodyPr/>
        <a:lstStyle/>
        <a:p>
          <a:endParaRPr lang="es-MX"/>
        </a:p>
      </dgm:t>
    </dgm:pt>
    <dgm:pt modelId="{12840A68-50A2-46FE-917F-EFDCE61B5C3C}" type="sibTrans" cxnId="{26A92EDF-BAAC-46F3-A3F2-BA0AF7DD12DA}">
      <dgm:prSet/>
      <dgm:spPr/>
      <dgm:t>
        <a:bodyPr/>
        <a:lstStyle/>
        <a:p>
          <a:endParaRPr lang="es-MX"/>
        </a:p>
      </dgm:t>
    </dgm:pt>
    <dgm:pt modelId="{72070DA7-E7E7-4D7C-AB65-4E07B161194E}">
      <dgm:prSet phldrT="[Texto]" custT="1"/>
      <dgm:spPr/>
      <dgm:t>
        <a:bodyPr/>
        <a:lstStyle/>
        <a:p>
          <a:endParaRPr lang="es-MX" sz="1050" dirty="0"/>
        </a:p>
      </dgm:t>
    </dgm:pt>
    <dgm:pt modelId="{04BCBB80-2D23-4A9E-A018-86B0CDAF5AF7}" type="parTrans" cxnId="{433EA5E4-3057-4257-8374-9ED4FD6CB6E8}">
      <dgm:prSet/>
      <dgm:spPr/>
      <dgm:t>
        <a:bodyPr/>
        <a:lstStyle/>
        <a:p>
          <a:endParaRPr lang="es-MX"/>
        </a:p>
      </dgm:t>
    </dgm:pt>
    <dgm:pt modelId="{67768D71-1277-42F2-A202-07A7CD86364B}" type="sibTrans" cxnId="{433EA5E4-3057-4257-8374-9ED4FD6CB6E8}">
      <dgm:prSet/>
      <dgm:spPr/>
      <dgm:t>
        <a:bodyPr/>
        <a:lstStyle/>
        <a:p>
          <a:endParaRPr lang="es-MX"/>
        </a:p>
      </dgm:t>
    </dgm:pt>
    <dgm:pt modelId="{9315ADEC-5068-44D5-915F-55DBED1EA9DC}">
      <dgm:prSet phldrT="[Texto]" custT="1"/>
      <dgm:spPr/>
      <dgm:t>
        <a:bodyPr/>
        <a:lstStyle/>
        <a:p>
          <a:r>
            <a:rPr lang="es-MX" sz="1050" dirty="0" smtClean="0"/>
            <a:t>Fortalecimiento de capacidades con el sector privado para la implementación del RENE</a:t>
          </a:r>
          <a:endParaRPr lang="es-MX" sz="1050" dirty="0"/>
        </a:p>
      </dgm:t>
    </dgm:pt>
    <dgm:pt modelId="{6EDBC92D-F315-46CC-9135-34B1AE2B07B2}" type="parTrans" cxnId="{DDF74D2A-3D7F-4FF9-AC18-FBBEAC3D5867}">
      <dgm:prSet/>
      <dgm:spPr/>
      <dgm:t>
        <a:bodyPr/>
        <a:lstStyle/>
        <a:p>
          <a:endParaRPr lang="es-MX"/>
        </a:p>
      </dgm:t>
    </dgm:pt>
    <dgm:pt modelId="{28D0CC82-D30E-4FCE-B5A4-F11F9B6F2353}" type="sibTrans" cxnId="{DDF74D2A-3D7F-4FF9-AC18-FBBEAC3D5867}">
      <dgm:prSet/>
      <dgm:spPr/>
      <dgm:t>
        <a:bodyPr/>
        <a:lstStyle/>
        <a:p>
          <a:endParaRPr lang="es-MX"/>
        </a:p>
      </dgm:t>
    </dgm:pt>
    <dgm:pt modelId="{E5EC5F19-20EE-47FC-BB7C-C7B4C0BD2E64}">
      <dgm:prSet phldrT="[Texto]" custT="1"/>
      <dgm:spPr/>
      <dgm:t>
        <a:bodyPr/>
        <a:lstStyle/>
        <a:p>
          <a:r>
            <a:rPr lang="es-MX" sz="1200" dirty="0" smtClean="0"/>
            <a:t>Financiamiento climático </a:t>
          </a:r>
          <a:endParaRPr lang="es-MX" sz="1200" dirty="0"/>
        </a:p>
      </dgm:t>
    </dgm:pt>
    <dgm:pt modelId="{2B4FF514-06DC-4410-9F10-04F1BDDA8056}" type="parTrans" cxnId="{60B6C210-863B-4D22-B014-D81FD3B1C05F}">
      <dgm:prSet/>
      <dgm:spPr/>
      <dgm:t>
        <a:bodyPr/>
        <a:lstStyle/>
        <a:p>
          <a:endParaRPr lang="es-MX"/>
        </a:p>
      </dgm:t>
    </dgm:pt>
    <dgm:pt modelId="{03A7440F-0BE2-4CE6-A11A-19841914E3E2}" type="sibTrans" cxnId="{60B6C210-863B-4D22-B014-D81FD3B1C05F}">
      <dgm:prSet/>
      <dgm:spPr/>
      <dgm:t>
        <a:bodyPr/>
        <a:lstStyle/>
        <a:p>
          <a:endParaRPr lang="es-MX"/>
        </a:p>
      </dgm:t>
    </dgm:pt>
    <dgm:pt modelId="{17FDD42A-B3E4-4915-AB2B-8D8C135732D1}">
      <dgm:prSet phldrT="[Texto]" custT="1"/>
      <dgm:spPr/>
      <dgm:t>
        <a:bodyPr/>
        <a:lstStyle/>
        <a:p>
          <a:r>
            <a:rPr lang="es-MX" sz="1050" dirty="0" smtClean="0"/>
            <a:t>Apoyo en la preparación de un Sistema de Comercio de Emisiones en México </a:t>
          </a:r>
          <a:endParaRPr lang="es-MX" sz="1050" dirty="0"/>
        </a:p>
      </dgm:t>
    </dgm:pt>
    <dgm:pt modelId="{0DC16D02-6E24-4C71-A04F-EFC458D917BF}" type="parTrans" cxnId="{C8C0E90D-E83E-44D1-A730-CBEA7646479F}">
      <dgm:prSet/>
      <dgm:spPr/>
      <dgm:t>
        <a:bodyPr/>
        <a:lstStyle/>
        <a:p>
          <a:endParaRPr lang="es-MX"/>
        </a:p>
      </dgm:t>
    </dgm:pt>
    <dgm:pt modelId="{21DA035C-F853-4115-9D92-41D6B69AAF93}" type="sibTrans" cxnId="{C8C0E90D-E83E-44D1-A730-CBEA7646479F}">
      <dgm:prSet/>
      <dgm:spPr/>
      <dgm:t>
        <a:bodyPr/>
        <a:lstStyle/>
        <a:p>
          <a:endParaRPr lang="es-MX"/>
        </a:p>
      </dgm:t>
    </dgm:pt>
    <dgm:pt modelId="{04F53569-D55F-4EAF-8D7E-0B6EB130D58E}">
      <dgm:prSet phldrT="[Texto]" custT="1"/>
      <dgm:spPr/>
      <dgm:t>
        <a:bodyPr/>
        <a:lstStyle/>
        <a:p>
          <a:r>
            <a:rPr lang="es-MX" sz="1050" dirty="0" smtClean="0"/>
            <a:t>Creación y obtención de recursos para convergencia entre las políticas de cambio climático y energía </a:t>
          </a:r>
          <a:endParaRPr lang="es-MX" sz="1050" dirty="0"/>
        </a:p>
      </dgm:t>
    </dgm:pt>
    <dgm:pt modelId="{D6CD4013-9492-48AC-8D8F-830426CE7881}" type="parTrans" cxnId="{CEAAFA33-E7C4-4A53-9F68-E5573595270E}">
      <dgm:prSet/>
      <dgm:spPr/>
      <dgm:t>
        <a:bodyPr/>
        <a:lstStyle/>
        <a:p>
          <a:endParaRPr lang="es-MX"/>
        </a:p>
      </dgm:t>
    </dgm:pt>
    <dgm:pt modelId="{ACBB1433-0BDE-48DE-81D2-F1BD9FA6903E}" type="sibTrans" cxnId="{CEAAFA33-E7C4-4A53-9F68-E5573595270E}">
      <dgm:prSet/>
      <dgm:spPr/>
      <dgm:t>
        <a:bodyPr/>
        <a:lstStyle/>
        <a:p>
          <a:endParaRPr lang="es-MX"/>
        </a:p>
      </dgm:t>
    </dgm:pt>
    <dgm:pt modelId="{F5F24E88-283F-412E-8D90-057F46B449D5}">
      <dgm:prSet phldrT="[Texto]" custT="1"/>
      <dgm:spPr/>
      <dgm:t>
        <a:bodyPr/>
        <a:lstStyle/>
        <a:p>
          <a:r>
            <a:rPr lang="es-MX" sz="1050" dirty="0" smtClean="0"/>
            <a:t>2do Foro Nacional de Adaptación</a:t>
          </a:r>
          <a:endParaRPr lang="es-MX" sz="1050" dirty="0"/>
        </a:p>
      </dgm:t>
    </dgm:pt>
    <dgm:pt modelId="{F1382A8E-80B9-486C-B8FB-BCA1AD1FB093}" type="parTrans" cxnId="{2E6EED09-FC47-4398-9543-B035741D1E8E}">
      <dgm:prSet/>
      <dgm:spPr/>
      <dgm:t>
        <a:bodyPr/>
        <a:lstStyle/>
        <a:p>
          <a:endParaRPr lang="es-MX"/>
        </a:p>
      </dgm:t>
    </dgm:pt>
    <dgm:pt modelId="{5E9B0505-D6AB-46E5-8D6A-A238ADE3C77B}" type="sibTrans" cxnId="{2E6EED09-FC47-4398-9543-B035741D1E8E}">
      <dgm:prSet/>
      <dgm:spPr/>
      <dgm:t>
        <a:bodyPr/>
        <a:lstStyle/>
        <a:p>
          <a:endParaRPr lang="es-MX"/>
        </a:p>
      </dgm:t>
    </dgm:pt>
    <dgm:pt modelId="{3F6CB6E6-E2FE-492A-A33C-37EDAC9426E5}">
      <dgm:prSet phldrT="[Texto]" custT="1"/>
      <dgm:spPr/>
      <dgm:t>
        <a:bodyPr/>
        <a:lstStyle/>
        <a:p>
          <a:r>
            <a:rPr lang="es-MX" sz="1050" dirty="0" smtClean="0"/>
            <a:t>Creación de la plataforma de registro de reducciones del RENE </a:t>
          </a:r>
          <a:endParaRPr lang="es-MX" sz="1050" dirty="0"/>
        </a:p>
      </dgm:t>
    </dgm:pt>
    <dgm:pt modelId="{2AAD115B-14B8-49E4-8F73-618E8AEDB1A5}" type="parTrans" cxnId="{1ECE2896-1AC7-419C-B944-ACE9A563582A}">
      <dgm:prSet/>
      <dgm:spPr/>
      <dgm:t>
        <a:bodyPr/>
        <a:lstStyle/>
        <a:p>
          <a:endParaRPr lang="es-MX"/>
        </a:p>
      </dgm:t>
    </dgm:pt>
    <dgm:pt modelId="{B336B1A3-A087-46A3-8383-9A764FCAFC31}" type="sibTrans" cxnId="{1ECE2896-1AC7-419C-B944-ACE9A563582A}">
      <dgm:prSet/>
      <dgm:spPr/>
      <dgm:t>
        <a:bodyPr/>
        <a:lstStyle/>
        <a:p>
          <a:endParaRPr lang="es-MX"/>
        </a:p>
      </dgm:t>
    </dgm:pt>
    <dgm:pt modelId="{68250AA5-5B7A-45C0-9B25-5C74F2227228}">
      <dgm:prSet phldrT="[Texto]" custT="1"/>
      <dgm:spPr/>
      <dgm:t>
        <a:bodyPr/>
        <a:lstStyle/>
        <a:p>
          <a:r>
            <a:rPr lang="es-MX" sz="1200" dirty="0" smtClean="0"/>
            <a:t>Instrumentos legales </a:t>
          </a:r>
          <a:endParaRPr lang="es-MX" sz="1200" dirty="0"/>
        </a:p>
      </dgm:t>
    </dgm:pt>
    <dgm:pt modelId="{6AFEF662-BC51-4178-B207-3972195465C1}" type="parTrans" cxnId="{DE55A237-55A8-420F-A11E-B8DBBC4AAB4B}">
      <dgm:prSet/>
      <dgm:spPr/>
      <dgm:t>
        <a:bodyPr/>
        <a:lstStyle/>
        <a:p>
          <a:endParaRPr lang="es-MX"/>
        </a:p>
      </dgm:t>
    </dgm:pt>
    <dgm:pt modelId="{EE79D2C3-ABB7-44B6-9AA1-336E3727E54D}" type="sibTrans" cxnId="{DE55A237-55A8-420F-A11E-B8DBBC4AAB4B}">
      <dgm:prSet/>
      <dgm:spPr/>
      <dgm:t>
        <a:bodyPr/>
        <a:lstStyle/>
        <a:p>
          <a:endParaRPr lang="es-MX"/>
        </a:p>
      </dgm:t>
    </dgm:pt>
    <dgm:pt modelId="{1CFB48EE-D88E-4C98-BDC6-59F483D4417D}" type="pres">
      <dgm:prSet presAssocID="{B315B206-1852-450C-8FAA-7DE31BB815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9754B8A-B8FC-4439-A2ED-854ECDE12FBA}" type="pres">
      <dgm:prSet presAssocID="{9E5E1733-7C54-41FB-8160-416FFD5F85AD}" presName="composite" presStyleCnt="0"/>
      <dgm:spPr/>
    </dgm:pt>
    <dgm:pt modelId="{90714CFE-9D28-4B33-AAAF-2D83BBAB0DE9}" type="pres">
      <dgm:prSet presAssocID="{9E5E1733-7C54-41FB-8160-416FFD5F85A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D3B5CD-1252-4151-8074-40C0E341FC99}" type="pres">
      <dgm:prSet presAssocID="{9E5E1733-7C54-41FB-8160-416FFD5F85AD}" presName="descendantText" presStyleLbl="alignAcc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D77A69-07AC-4004-AE94-06CA0DC01A7E}" type="pres">
      <dgm:prSet presAssocID="{5DB7A781-6A35-4062-99D9-25B9843D1FD8}" presName="sp" presStyleCnt="0"/>
      <dgm:spPr/>
    </dgm:pt>
    <dgm:pt modelId="{F40CE105-0A89-45E0-BB46-354EB673B85B}" type="pres">
      <dgm:prSet presAssocID="{F0AA51FB-3491-483C-BD03-F511928FC261}" presName="composite" presStyleCnt="0"/>
      <dgm:spPr/>
    </dgm:pt>
    <dgm:pt modelId="{68E39628-EB15-4BE9-806D-36E8BDB10A31}" type="pres">
      <dgm:prSet presAssocID="{F0AA51FB-3491-483C-BD03-F511928FC26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B9ED2D-C0F4-43EE-BB61-E1B4553AFB1C}" type="pres">
      <dgm:prSet presAssocID="{F0AA51FB-3491-483C-BD03-F511928FC26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28A047-B6A7-42AA-887F-B6FE11290A8F}" type="pres">
      <dgm:prSet presAssocID="{A01757D4-A606-4065-ADD2-38D888D65BF7}" presName="sp" presStyleCnt="0"/>
      <dgm:spPr/>
    </dgm:pt>
    <dgm:pt modelId="{DF2E6706-55C4-4E3D-802D-D58475103B1E}" type="pres">
      <dgm:prSet presAssocID="{B255DB36-87C1-4EE8-BFA3-FB713209AC88}" presName="composite" presStyleCnt="0"/>
      <dgm:spPr/>
    </dgm:pt>
    <dgm:pt modelId="{F662A7B9-B956-484F-8FAE-BE9E7BA185AF}" type="pres">
      <dgm:prSet presAssocID="{B255DB36-87C1-4EE8-BFA3-FB713209AC8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D2455A-4869-4AAA-84BB-F828F5DC2666}" type="pres">
      <dgm:prSet presAssocID="{B255DB36-87C1-4EE8-BFA3-FB713209AC88}" presName="descendantText" presStyleLbl="alignAcc1" presStyleIdx="2" presStyleCnt="3" custScaleY="1276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33EA5E4-3057-4257-8374-9ED4FD6CB6E8}" srcId="{B255DB36-87C1-4EE8-BFA3-FB713209AC88}" destId="{72070DA7-E7E7-4D7C-AB65-4E07B161194E}" srcOrd="5" destOrd="0" parTransId="{04BCBB80-2D23-4A9E-A018-86B0CDAF5AF7}" sibTransId="{67768D71-1277-42F2-A202-07A7CD86364B}"/>
    <dgm:cxn modelId="{11442437-35DD-4B1C-B9A9-4B8DCB616626}" type="presOf" srcId="{04F53569-D55F-4EAF-8D7E-0B6EB130D58E}" destId="{71D2455A-4869-4AAA-84BB-F828F5DC2666}" srcOrd="0" destOrd="4" presId="urn:microsoft.com/office/officeart/2005/8/layout/chevron2"/>
    <dgm:cxn modelId="{FBC9123A-1B55-4EBC-B53C-1C9735C9A2FE}" type="presOf" srcId="{019D7475-6841-4925-BD40-50E5377B3C15}" destId="{2CB9ED2D-C0F4-43EE-BB61-E1B4553AFB1C}" srcOrd="0" destOrd="1" presId="urn:microsoft.com/office/officeart/2005/8/layout/chevron2"/>
    <dgm:cxn modelId="{CEAAFA33-E7C4-4A53-9F68-E5573595270E}" srcId="{B255DB36-87C1-4EE8-BFA3-FB713209AC88}" destId="{04F53569-D55F-4EAF-8D7E-0B6EB130D58E}" srcOrd="4" destOrd="0" parTransId="{D6CD4013-9492-48AC-8D8F-830426CE7881}" sibTransId="{ACBB1433-0BDE-48DE-81D2-F1BD9FA6903E}"/>
    <dgm:cxn modelId="{C8C0E90D-E83E-44D1-A730-CBEA7646479F}" srcId="{B255DB36-87C1-4EE8-BFA3-FB713209AC88}" destId="{17FDD42A-B3E4-4915-AB2B-8D8C135732D1}" srcOrd="3" destOrd="0" parTransId="{0DC16D02-6E24-4C71-A04F-EFC458D917BF}" sibTransId="{21DA035C-F853-4115-9D92-41D6B69AAF93}"/>
    <dgm:cxn modelId="{BCFFC540-F43B-4B41-BD45-2266AECAE648}" type="presOf" srcId="{7F4BE380-E831-4D40-B9C7-0DBC199051CD}" destId="{7BD3B5CD-1252-4151-8074-40C0E341FC99}" srcOrd="0" destOrd="0" presId="urn:microsoft.com/office/officeart/2005/8/layout/chevron2"/>
    <dgm:cxn modelId="{CAEF994F-B037-47F9-BBD7-6596554B332B}" type="presOf" srcId="{59B7F2F3-B1C3-472C-91B3-4A1FD6E621ED}" destId="{2CB9ED2D-C0F4-43EE-BB61-E1B4553AFB1C}" srcOrd="0" destOrd="0" presId="urn:microsoft.com/office/officeart/2005/8/layout/chevron2"/>
    <dgm:cxn modelId="{0FC9A309-7183-4356-9831-C6E8D9ED4544}" srcId="{B315B206-1852-450C-8FAA-7DE31BB815E4}" destId="{9E5E1733-7C54-41FB-8160-416FFD5F85AD}" srcOrd="0" destOrd="0" parTransId="{C561E3F0-3671-4475-AFBB-DE1597BDE757}" sibTransId="{5DB7A781-6A35-4062-99D9-25B9843D1FD8}"/>
    <dgm:cxn modelId="{F2A9A0BB-A802-44A0-9398-A4F929C05491}" type="presOf" srcId="{68250AA5-5B7A-45C0-9B25-5C74F2227228}" destId="{7BD3B5CD-1252-4151-8074-40C0E341FC99}" srcOrd="0" destOrd="2" presId="urn:microsoft.com/office/officeart/2005/8/layout/chevron2"/>
    <dgm:cxn modelId="{31C10D95-2DC9-4D62-BBC7-4B50E494C743}" type="presOf" srcId="{F0AA51FB-3491-483C-BD03-F511928FC261}" destId="{68E39628-EB15-4BE9-806D-36E8BDB10A31}" srcOrd="0" destOrd="0" presId="urn:microsoft.com/office/officeart/2005/8/layout/chevron2"/>
    <dgm:cxn modelId="{A662F639-4F4F-4149-976A-61ABDD9DC85E}" type="presOf" srcId="{255B58A5-61CF-481A-9449-17F9B5EB8FC2}" destId="{7BD3B5CD-1252-4151-8074-40C0E341FC99}" srcOrd="0" destOrd="1" presId="urn:microsoft.com/office/officeart/2005/8/layout/chevron2"/>
    <dgm:cxn modelId="{901D17E2-F784-473D-B20A-711C8BD37590}" type="presOf" srcId="{F5F24E88-283F-412E-8D90-057F46B449D5}" destId="{2CB9ED2D-C0F4-43EE-BB61-E1B4553AFB1C}" srcOrd="0" destOrd="3" presId="urn:microsoft.com/office/officeart/2005/8/layout/chevron2"/>
    <dgm:cxn modelId="{B225294F-2342-44BF-B269-6DB1CC24A634}" srcId="{F0AA51FB-3491-483C-BD03-F511928FC261}" destId="{4C06DC1F-71AB-4ABE-9F5A-27DF36463741}" srcOrd="2" destOrd="0" parTransId="{E1ECD183-181A-4DC8-A08C-A604CFE51967}" sibTransId="{0749F3F2-4AE7-4892-AC38-69D67ED45B81}"/>
    <dgm:cxn modelId="{15B35FB7-4526-4BD9-9E67-71B5A07D8975}" type="presOf" srcId="{9315ADEC-5068-44D5-915F-55DBED1EA9DC}" destId="{71D2455A-4869-4AAA-84BB-F828F5DC2666}" srcOrd="0" destOrd="1" presId="urn:microsoft.com/office/officeart/2005/8/layout/chevron2"/>
    <dgm:cxn modelId="{E43D8D5B-4D41-41B1-AD6D-AE215A507F9A}" srcId="{9E5E1733-7C54-41FB-8160-416FFD5F85AD}" destId="{7F4BE380-E831-4D40-B9C7-0DBC199051CD}" srcOrd="0" destOrd="0" parTransId="{6694F60F-B0C0-494F-997B-49105B694FC3}" sibTransId="{E5DB0870-D3E3-42E6-B47C-1F8D745EED19}"/>
    <dgm:cxn modelId="{26A92EDF-BAAC-46F3-A3F2-BA0AF7DD12DA}" srcId="{B255DB36-87C1-4EE8-BFA3-FB713209AC88}" destId="{5A78110B-E8D1-4812-BB3E-B63C50603EBE}" srcOrd="0" destOrd="0" parTransId="{26E3718F-B006-4254-ABFC-1D70026F5449}" sibTransId="{12840A68-50A2-46FE-917F-EFDCE61B5C3C}"/>
    <dgm:cxn modelId="{CFEA86CE-AE4C-4D51-8198-B99E220C2ED8}" type="presOf" srcId="{9E5E1733-7C54-41FB-8160-416FFD5F85AD}" destId="{90714CFE-9D28-4B33-AAAF-2D83BBAB0DE9}" srcOrd="0" destOrd="0" presId="urn:microsoft.com/office/officeart/2005/8/layout/chevron2"/>
    <dgm:cxn modelId="{E4F3A5DD-0625-4D77-8FB8-ED1862ECC942}" type="presOf" srcId="{3F6CB6E6-E2FE-492A-A33C-37EDAC9426E5}" destId="{71D2455A-4869-4AAA-84BB-F828F5DC2666}" srcOrd="0" destOrd="2" presId="urn:microsoft.com/office/officeart/2005/8/layout/chevron2"/>
    <dgm:cxn modelId="{60B6C210-863B-4D22-B014-D81FD3B1C05F}" srcId="{9E5E1733-7C54-41FB-8160-416FFD5F85AD}" destId="{E5EC5F19-20EE-47FC-BB7C-C7B4C0BD2E64}" srcOrd="3" destOrd="0" parTransId="{2B4FF514-06DC-4410-9F10-04F1BDDA8056}" sibTransId="{03A7440F-0BE2-4CE6-A11A-19841914E3E2}"/>
    <dgm:cxn modelId="{1ECE2896-1AC7-419C-B944-ACE9A563582A}" srcId="{B255DB36-87C1-4EE8-BFA3-FB713209AC88}" destId="{3F6CB6E6-E2FE-492A-A33C-37EDAC9426E5}" srcOrd="2" destOrd="0" parTransId="{2AAD115B-14B8-49E4-8F73-618E8AEDB1A5}" sibTransId="{B336B1A3-A087-46A3-8383-9A764FCAFC31}"/>
    <dgm:cxn modelId="{B0752CC8-FA17-44B0-A494-A9F5EAFCBADC}" type="presOf" srcId="{B255DB36-87C1-4EE8-BFA3-FB713209AC88}" destId="{F662A7B9-B956-484F-8FAE-BE9E7BA185AF}" srcOrd="0" destOrd="0" presId="urn:microsoft.com/office/officeart/2005/8/layout/chevron2"/>
    <dgm:cxn modelId="{DDF74D2A-3D7F-4FF9-AC18-FBBEAC3D5867}" srcId="{B255DB36-87C1-4EE8-BFA3-FB713209AC88}" destId="{9315ADEC-5068-44D5-915F-55DBED1EA9DC}" srcOrd="1" destOrd="0" parTransId="{6EDBC92D-F315-46CC-9135-34B1AE2B07B2}" sibTransId="{28D0CC82-D30E-4FCE-B5A4-F11F9B6F2353}"/>
    <dgm:cxn modelId="{975B4C13-CA5E-4059-B83D-2AF716BF37CB}" type="presOf" srcId="{E5EC5F19-20EE-47FC-BB7C-C7B4C0BD2E64}" destId="{7BD3B5CD-1252-4151-8074-40C0E341FC99}" srcOrd="0" destOrd="3" presId="urn:microsoft.com/office/officeart/2005/8/layout/chevron2"/>
    <dgm:cxn modelId="{2E6EED09-FC47-4398-9543-B035741D1E8E}" srcId="{F0AA51FB-3491-483C-BD03-F511928FC261}" destId="{F5F24E88-283F-412E-8D90-057F46B449D5}" srcOrd="3" destOrd="0" parTransId="{F1382A8E-80B9-486C-B8FB-BCA1AD1FB093}" sibTransId="{5E9B0505-D6AB-46E5-8D6A-A238ADE3C77B}"/>
    <dgm:cxn modelId="{8552ACF8-E569-41E6-839F-6CFACE903A1C}" srcId="{F0AA51FB-3491-483C-BD03-F511928FC261}" destId="{59B7F2F3-B1C3-472C-91B3-4A1FD6E621ED}" srcOrd="0" destOrd="0" parTransId="{D59359F1-729C-443F-92CD-90667AEB17DE}" sibTransId="{B8842317-00CC-450A-B7EE-B0D628FE4641}"/>
    <dgm:cxn modelId="{2804EC38-F7A7-4F3F-A8DF-D40CDFB6B249}" type="presOf" srcId="{4C06DC1F-71AB-4ABE-9F5A-27DF36463741}" destId="{2CB9ED2D-C0F4-43EE-BB61-E1B4553AFB1C}" srcOrd="0" destOrd="2" presId="urn:microsoft.com/office/officeart/2005/8/layout/chevron2"/>
    <dgm:cxn modelId="{AD725372-432B-4223-AB8D-DC54BD56CA45}" srcId="{B315B206-1852-450C-8FAA-7DE31BB815E4}" destId="{F0AA51FB-3491-483C-BD03-F511928FC261}" srcOrd="1" destOrd="0" parTransId="{27D0F1C1-FA6C-4869-8DAB-04F3196AF2D8}" sibTransId="{A01757D4-A606-4065-ADD2-38D888D65BF7}"/>
    <dgm:cxn modelId="{DE55A237-55A8-420F-A11E-B8DBBC4AAB4B}" srcId="{9E5E1733-7C54-41FB-8160-416FFD5F85AD}" destId="{68250AA5-5B7A-45C0-9B25-5C74F2227228}" srcOrd="2" destOrd="0" parTransId="{6AFEF662-BC51-4178-B207-3972195465C1}" sibTransId="{EE79D2C3-ABB7-44B6-9AA1-336E3727E54D}"/>
    <dgm:cxn modelId="{ACBAE110-B284-4E85-BAC2-F2B1784BAD34}" type="presOf" srcId="{72070DA7-E7E7-4D7C-AB65-4E07B161194E}" destId="{71D2455A-4869-4AAA-84BB-F828F5DC2666}" srcOrd="0" destOrd="5" presId="urn:microsoft.com/office/officeart/2005/8/layout/chevron2"/>
    <dgm:cxn modelId="{2E48539E-AB4A-424D-B2A2-40A470D6F7A9}" type="presOf" srcId="{B315B206-1852-450C-8FAA-7DE31BB815E4}" destId="{1CFB48EE-D88E-4C98-BDC6-59F483D4417D}" srcOrd="0" destOrd="0" presId="urn:microsoft.com/office/officeart/2005/8/layout/chevron2"/>
    <dgm:cxn modelId="{B40D3A1E-A1DF-43C8-9F99-B372D3DE9AC2}" srcId="{F0AA51FB-3491-483C-BD03-F511928FC261}" destId="{17BD6855-CA50-4D2F-BC49-00A0464A4BA6}" srcOrd="4" destOrd="0" parTransId="{3F789026-DA32-4C22-9795-0D0B7C453201}" sibTransId="{F0B2B87A-B538-4B2F-8AB6-D9A84C7B317E}"/>
    <dgm:cxn modelId="{692E0467-FE96-443A-B96A-532869994B5B}" srcId="{9E5E1733-7C54-41FB-8160-416FFD5F85AD}" destId="{255B58A5-61CF-481A-9449-17F9B5EB8FC2}" srcOrd="1" destOrd="0" parTransId="{89BE6633-AD06-4CFF-8500-084380612486}" sibTransId="{65473DEF-F607-4195-8B2A-F4E81FFA43D6}"/>
    <dgm:cxn modelId="{A0AFA191-1CD5-414D-BC36-7980B656DCE1}" srcId="{B315B206-1852-450C-8FAA-7DE31BB815E4}" destId="{B255DB36-87C1-4EE8-BFA3-FB713209AC88}" srcOrd="2" destOrd="0" parTransId="{387DD91F-AA0A-4DAF-A3BD-C9A7944EE550}" sibTransId="{989826B3-4D7E-4EF3-B038-B29699A6889C}"/>
    <dgm:cxn modelId="{DE25F78B-CFE4-4B8C-BADD-72F6ED6F3B93}" type="presOf" srcId="{5A78110B-E8D1-4812-BB3E-B63C50603EBE}" destId="{71D2455A-4869-4AAA-84BB-F828F5DC2666}" srcOrd="0" destOrd="0" presId="urn:microsoft.com/office/officeart/2005/8/layout/chevron2"/>
    <dgm:cxn modelId="{C26FBE1E-7CF4-4B42-BA6A-C8DFB26826BB}" type="presOf" srcId="{17BD6855-CA50-4D2F-BC49-00A0464A4BA6}" destId="{2CB9ED2D-C0F4-43EE-BB61-E1B4553AFB1C}" srcOrd="0" destOrd="4" presId="urn:microsoft.com/office/officeart/2005/8/layout/chevron2"/>
    <dgm:cxn modelId="{A18CE1D0-7550-4C62-BD1C-194FB81CBDA9}" srcId="{F0AA51FB-3491-483C-BD03-F511928FC261}" destId="{019D7475-6841-4925-BD40-50E5377B3C15}" srcOrd="1" destOrd="0" parTransId="{AF584642-1C1F-4071-A4D4-A4057597853D}" sibTransId="{9A782CE4-61A8-41FA-828D-0B7255EA33CF}"/>
    <dgm:cxn modelId="{F3560D4A-8C51-4536-A7B8-A989394C53D4}" type="presOf" srcId="{17FDD42A-B3E4-4915-AB2B-8D8C135732D1}" destId="{71D2455A-4869-4AAA-84BB-F828F5DC2666}" srcOrd="0" destOrd="3" presId="urn:microsoft.com/office/officeart/2005/8/layout/chevron2"/>
    <dgm:cxn modelId="{874EAF07-9C54-4808-AF45-692ADEA07376}" type="presParOf" srcId="{1CFB48EE-D88E-4C98-BDC6-59F483D4417D}" destId="{09754B8A-B8FC-4439-A2ED-854ECDE12FBA}" srcOrd="0" destOrd="0" presId="urn:microsoft.com/office/officeart/2005/8/layout/chevron2"/>
    <dgm:cxn modelId="{E0666EA3-3FA6-4098-94E6-D7EBB8515989}" type="presParOf" srcId="{09754B8A-B8FC-4439-A2ED-854ECDE12FBA}" destId="{90714CFE-9D28-4B33-AAAF-2D83BBAB0DE9}" srcOrd="0" destOrd="0" presId="urn:microsoft.com/office/officeart/2005/8/layout/chevron2"/>
    <dgm:cxn modelId="{D2C38167-3819-413B-BBA5-08CFCD907216}" type="presParOf" srcId="{09754B8A-B8FC-4439-A2ED-854ECDE12FBA}" destId="{7BD3B5CD-1252-4151-8074-40C0E341FC99}" srcOrd="1" destOrd="0" presId="urn:microsoft.com/office/officeart/2005/8/layout/chevron2"/>
    <dgm:cxn modelId="{7403FE36-061C-481C-B772-F71679CDD759}" type="presParOf" srcId="{1CFB48EE-D88E-4C98-BDC6-59F483D4417D}" destId="{91D77A69-07AC-4004-AE94-06CA0DC01A7E}" srcOrd="1" destOrd="0" presId="urn:microsoft.com/office/officeart/2005/8/layout/chevron2"/>
    <dgm:cxn modelId="{19E29BCF-F530-47FA-8597-FC2A85C6211B}" type="presParOf" srcId="{1CFB48EE-D88E-4C98-BDC6-59F483D4417D}" destId="{F40CE105-0A89-45E0-BB46-354EB673B85B}" srcOrd="2" destOrd="0" presId="urn:microsoft.com/office/officeart/2005/8/layout/chevron2"/>
    <dgm:cxn modelId="{53AA6EBC-4633-43C4-8126-5B3CA100DDA3}" type="presParOf" srcId="{F40CE105-0A89-45E0-BB46-354EB673B85B}" destId="{68E39628-EB15-4BE9-806D-36E8BDB10A31}" srcOrd="0" destOrd="0" presId="urn:microsoft.com/office/officeart/2005/8/layout/chevron2"/>
    <dgm:cxn modelId="{3909D97F-AA29-4F14-9683-A9E03F296A60}" type="presParOf" srcId="{F40CE105-0A89-45E0-BB46-354EB673B85B}" destId="{2CB9ED2D-C0F4-43EE-BB61-E1B4553AFB1C}" srcOrd="1" destOrd="0" presId="urn:microsoft.com/office/officeart/2005/8/layout/chevron2"/>
    <dgm:cxn modelId="{9DD8DC41-7371-44CE-9A8D-3FD60ED5C83A}" type="presParOf" srcId="{1CFB48EE-D88E-4C98-BDC6-59F483D4417D}" destId="{A028A047-B6A7-42AA-887F-B6FE11290A8F}" srcOrd="3" destOrd="0" presId="urn:microsoft.com/office/officeart/2005/8/layout/chevron2"/>
    <dgm:cxn modelId="{CEF6445F-6E19-4B26-856C-8E608C1EEC5E}" type="presParOf" srcId="{1CFB48EE-D88E-4C98-BDC6-59F483D4417D}" destId="{DF2E6706-55C4-4E3D-802D-D58475103B1E}" srcOrd="4" destOrd="0" presId="urn:microsoft.com/office/officeart/2005/8/layout/chevron2"/>
    <dgm:cxn modelId="{0ADC0ADF-0951-4990-ACA8-14FF9CF3B3E7}" type="presParOf" srcId="{DF2E6706-55C4-4E3D-802D-D58475103B1E}" destId="{F662A7B9-B956-484F-8FAE-BE9E7BA185AF}" srcOrd="0" destOrd="0" presId="urn:microsoft.com/office/officeart/2005/8/layout/chevron2"/>
    <dgm:cxn modelId="{88DD371B-00C3-49EC-B4D7-68F104D319DB}" type="presParOf" srcId="{DF2E6706-55C4-4E3D-802D-D58475103B1E}" destId="{71D2455A-4869-4AAA-84BB-F828F5DC26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14CFE-9D28-4B33-AAAF-2D83BBAB0DE9}">
      <dsp:nvSpPr>
        <dsp:cNvPr id="0" name=""/>
        <dsp:cNvSpPr/>
      </dsp:nvSpPr>
      <dsp:spPr>
        <a:xfrm rot="5400000">
          <a:off x="-228277" y="237366"/>
          <a:ext cx="1521851" cy="1065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Instrumentos rectores </a:t>
          </a:r>
          <a:endParaRPr lang="es-MX" sz="1400" kern="1200" dirty="0"/>
        </a:p>
      </dsp:txBody>
      <dsp:txXfrm rot="-5400000">
        <a:off x="2" y="541736"/>
        <a:ext cx="1065295" cy="456556"/>
      </dsp:txXfrm>
    </dsp:sp>
    <dsp:sp modelId="{7BD3B5CD-1252-4151-8074-40C0E341FC99}">
      <dsp:nvSpPr>
        <dsp:cNvPr id="0" name=""/>
        <dsp:cNvSpPr/>
      </dsp:nvSpPr>
      <dsp:spPr>
        <a:xfrm rot="5400000">
          <a:off x="3351200" y="-2276816"/>
          <a:ext cx="989203" cy="5561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Acompañamiento en la implementación de la NDC</a:t>
          </a:r>
          <a:endParaRPr lang="es-MX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Instrumentos legales </a:t>
          </a:r>
          <a:endParaRPr lang="es-MX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Financiamiento climático </a:t>
          </a:r>
          <a:endParaRPr lang="es-MX" sz="1200" kern="1200" dirty="0"/>
        </a:p>
      </dsp:txBody>
      <dsp:txXfrm rot="-5400000">
        <a:off x="1065296" y="57377"/>
        <a:ext cx="5512724" cy="892625"/>
      </dsp:txXfrm>
    </dsp:sp>
    <dsp:sp modelId="{68E39628-EB15-4BE9-806D-36E8BDB10A31}">
      <dsp:nvSpPr>
        <dsp:cNvPr id="0" name=""/>
        <dsp:cNvSpPr/>
      </dsp:nvSpPr>
      <dsp:spPr>
        <a:xfrm rot="5400000">
          <a:off x="-228277" y="1571598"/>
          <a:ext cx="1521851" cy="1065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Adaptación </a:t>
          </a:r>
          <a:endParaRPr lang="es-MX" sz="1600" kern="1200" dirty="0"/>
        </a:p>
      </dsp:txBody>
      <dsp:txXfrm rot="-5400000">
        <a:off x="2" y="1875968"/>
        <a:ext cx="1065295" cy="456556"/>
      </dsp:txXfrm>
    </dsp:sp>
    <dsp:sp modelId="{2CB9ED2D-C0F4-43EE-BB61-E1B4553AFB1C}">
      <dsp:nvSpPr>
        <dsp:cNvPr id="0" name=""/>
        <dsp:cNvSpPr/>
      </dsp:nvSpPr>
      <dsp:spPr>
        <a:xfrm rot="5400000">
          <a:off x="3351200" y="-942583"/>
          <a:ext cx="989203" cy="5561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Metodología de priorización de medidas de adaptación con enfoque </a:t>
          </a:r>
          <a:r>
            <a:rPr lang="es-MX" sz="1050" kern="1200" dirty="0" err="1" smtClean="0"/>
            <a:t>EbA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Desarrollo de la agenda de C.C. y P.A 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Generación de capacidades con el GT-</a:t>
          </a:r>
          <a:r>
            <a:rPr lang="es-MX" sz="1050" kern="1200" dirty="0" err="1" smtClean="0"/>
            <a:t>Adapt</a:t>
          </a:r>
          <a:r>
            <a:rPr lang="es-MX" sz="1050" kern="1200" dirty="0" smtClean="0"/>
            <a:t> de la CICC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2do Foro Nacional de Adaptación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Creación y obtención de recursos par la adaptación en el sector turismo </a:t>
          </a:r>
          <a:endParaRPr lang="es-MX" sz="1050" kern="1200" dirty="0"/>
        </a:p>
      </dsp:txBody>
      <dsp:txXfrm rot="-5400000">
        <a:off x="1065296" y="1391610"/>
        <a:ext cx="5512724" cy="892625"/>
      </dsp:txXfrm>
    </dsp:sp>
    <dsp:sp modelId="{F662A7B9-B956-484F-8FAE-BE9E7BA185AF}">
      <dsp:nvSpPr>
        <dsp:cNvPr id="0" name=""/>
        <dsp:cNvSpPr/>
      </dsp:nvSpPr>
      <dsp:spPr>
        <a:xfrm rot="5400000">
          <a:off x="-228277" y="3042460"/>
          <a:ext cx="1521851" cy="10652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Mitigación</a:t>
          </a:r>
          <a:endParaRPr lang="es-MX" sz="1600" kern="1200" dirty="0"/>
        </a:p>
      </dsp:txBody>
      <dsp:txXfrm rot="-5400000">
        <a:off x="2" y="3346830"/>
        <a:ext cx="1065295" cy="456556"/>
      </dsp:txXfrm>
    </dsp:sp>
    <dsp:sp modelId="{71D2455A-4869-4AAA-84BB-F828F5DC2666}">
      <dsp:nvSpPr>
        <dsp:cNvPr id="0" name=""/>
        <dsp:cNvSpPr/>
      </dsp:nvSpPr>
      <dsp:spPr>
        <a:xfrm rot="5400000">
          <a:off x="3214572" y="528277"/>
          <a:ext cx="1262460" cy="5561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Creación de la plataforma nacional de </a:t>
          </a:r>
          <a:r>
            <a:rPr lang="es-MX" sz="1050" kern="1200" dirty="0" err="1" smtClean="0"/>
            <a:t>NAMA´s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Fortalecimiento de capacidades con el sector privado para la implementación del RENE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Creación de la plataforma de registro de reducciones del RENE 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Apoyo en la preparación de un Sistema de Comercio de Emisiones en México 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50" kern="1200" dirty="0" smtClean="0"/>
            <a:t>Creación y obtención de recursos para convergencia entre las políticas de cambio climático y energía </a:t>
          </a:r>
          <a:endParaRPr lang="es-MX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050" kern="1200" dirty="0"/>
        </a:p>
      </dsp:txBody>
      <dsp:txXfrm rot="-5400000">
        <a:off x="1065296" y="2739181"/>
        <a:ext cx="5499385" cy="1139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‹Nº›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0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8" y="146058"/>
            <a:ext cx="2385131" cy="108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60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err="1" smtClean="0"/>
              <a:t>Título</a:t>
            </a:r>
            <a:r>
              <a:rPr lang="de-DE" noProof="0" dirty="0" smtClean="0"/>
              <a:t> de la </a:t>
            </a:r>
            <a:r>
              <a:rPr lang="de-DE" noProof="0" dirty="0" err="1" smtClean="0"/>
              <a:t>presentación</a:t>
            </a:r>
            <a:endParaRPr lang="de-DE" noProof="0" dirty="0" smtClean="0"/>
          </a:p>
        </p:txBody>
      </p:sp>
      <p:pic>
        <p:nvPicPr>
          <p:cNvPr id="20" name="Grafi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Primer </a:t>
            </a:r>
            <a:r>
              <a:rPr lang="de-DE" noProof="0" dirty="0" err="1" smtClean="0"/>
              <a:t>nivel</a:t>
            </a:r>
            <a:endParaRPr lang="de-DE" noProof="0" dirty="0" smtClean="0"/>
          </a:p>
          <a:p>
            <a:pPr lvl="1"/>
            <a:r>
              <a:rPr lang="de-DE" noProof="0" dirty="0" smtClean="0"/>
              <a:t>Segundo </a:t>
            </a:r>
            <a:r>
              <a:rPr lang="de-DE" noProof="0" dirty="0" err="1" smtClean="0"/>
              <a:t>nivel</a:t>
            </a:r>
            <a:endParaRPr lang="de-DE" noProof="0" dirty="0" smtClean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noProof="0" dirty="0" err="1" smtClean="0">
                <a:solidFill>
                  <a:srgbClr val="6E6452"/>
                </a:solidFill>
                <a:latin typeface="Arial Narrow" pitchFamily="34" charset="0"/>
              </a:rPr>
              <a:t>Página</a:t>
            </a:r>
            <a:endParaRPr lang="de-DE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err="1" smtClean="0"/>
              <a:t>Título</a:t>
            </a:r>
            <a:r>
              <a:rPr lang="de-DE" dirty="0" smtClean="0"/>
              <a:t> de la </a:t>
            </a:r>
            <a:r>
              <a:rPr lang="de-DE" dirty="0" err="1" smtClean="0"/>
              <a:t>presentación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err="1" smtClean="0"/>
              <a:t>Fecha</a:t>
            </a:r>
            <a:endParaRPr lang="de-DE" dirty="0"/>
          </a:p>
        </p:txBody>
      </p:sp>
      <p:pic>
        <p:nvPicPr>
          <p:cNvPr id="17" name="Bild 11" descr="weltkugel-6-Suedamerika-cooperation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2" r="1546"/>
          <a:stretch/>
        </p:blipFill>
        <p:spPr>
          <a:xfrm>
            <a:off x="2451601" y="-1"/>
            <a:ext cx="6692400" cy="1202399"/>
          </a:xfrm>
          <a:prstGeom prst="rect">
            <a:avLst/>
          </a:prstGeom>
        </p:spPr>
      </p:pic>
      <p:pic>
        <p:nvPicPr>
          <p:cNvPr id="18" name="Grafik 7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2273" y="466724"/>
            <a:ext cx="1577101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24" y="128717"/>
            <a:ext cx="8120576" cy="9449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climate_blue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://www.iki-alliance.mx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iriam.faulwetter@giz.de" TargetMode="External"/><Relationship Id="rId5" Type="http://schemas.openxmlformats.org/officeDocument/2006/relationships/hyperlink" Target="mailto:jasmin.fraatz@giz.de" TargetMode="Externa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0" y="6567939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Fecha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4543"/>
            <a:ext cx="9144000" cy="1697651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 bwMode="auto">
          <a:xfrm>
            <a:off x="229698" y="2969090"/>
            <a:ext cx="8914302" cy="86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MX" sz="2400" b="1" kern="0" dirty="0" smtClean="0">
                <a:solidFill>
                  <a:srgbClr val="B00F0F"/>
                </a:solidFill>
              </a:rPr>
              <a:t/>
            </a:r>
            <a:br>
              <a:rPr lang="es-MX" sz="2400" b="1" kern="0" dirty="0" smtClean="0">
                <a:solidFill>
                  <a:srgbClr val="B00F0F"/>
                </a:solidFill>
              </a:rPr>
            </a:br>
            <a:r>
              <a:rPr lang="es-MX" sz="2400" b="1" kern="0" dirty="0" smtClean="0">
                <a:solidFill>
                  <a:srgbClr val="B00F0F"/>
                </a:solidFill>
              </a:rPr>
              <a:t>Cooperación Alemana al Desarrollo Sustentable (GIZ)  </a:t>
            </a:r>
            <a:br>
              <a:rPr lang="es-MX" sz="2400" b="1" kern="0" dirty="0" smtClean="0">
                <a:solidFill>
                  <a:srgbClr val="B00F0F"/>
                </a:solidFill>
              </a:rPr>
            </a:br>
            <a:r>
              <a:rPr lang="es-MX" sz="2400" b="1" kern="0" dirty="0" smtClean="0">
                <a:solidFill>
                  <a:srgbClr val="B00F0F"/>
                </a:solidFill>
              </a:rPr>
              <a:t/>
            </a:r>
            <a:br>
              <a:rPr lang="es-MX" sz="2400" b="1" kern="0" dirty="0" smtClean="0">
                <a:solidFill>
                  <a:srgbClr val="B00F0F"/>
                </a:solidFill>
              </a:rPr>
            </a:br>
            <a:r>
              <a:rPr lang="es-MX" sz="2400" b="1" kern="0" dirty="0" smtClean="0">
                <a:solidFill>
                  <a:schemeClr val="tx1"/>
                </a:solidFill>
              </a:rPr>
              <a:t>Acompañamiento técnico en la implementación de la NDC</a:t>
            </a:r>
            <a:endParaRPr lang="de-DE" sz="2400" b="0" kern="0" dirty="0">
              <a:solidFill>
                <a:srgbClr val="B00F0F"/>
              </a:solidFill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3130250" y="4462393"/>
            <a:ext cx="5723575" cy="2124451"/>
          </a:xfrm>
          <a:prstGeom prst="rect">
            <a:avLst/>
          </a:prstGeom>
        </p:spPr>
        <p:txBody>
          <a:bodyPr/>
          <a:lstStyle/>
          <a:p>
            <a:pPr marL="2857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rgbClr val="C80F0F"/>
              </a:buClr>
              <a:tabLst>
                <a:tab pos="2190750" algn="l"/>
              </a:tabLst>
              <a:defRPr/>
            </a:pPr>
            <a:endParaRPr lang="es-ES" sz="2000" b="0" kern="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rgbClr val="C80F0F"/>
              </a:buClr>
              <a:tabLst>
                <a:tab pos="2190750" algn="l"/>
              </a:tabLst>
              <a:defRPr/>
            </a:pPr>
            <a:r>
              <a:rPr lang="es-ES" sz="2000" b="0" u="sng" kern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Mtra. </a:t>
            </a:r>
            <a:r>
              <a:rPr lang="es-ES" sz="2000" b="0" u="sng" kern="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Yuriana</a:t>
            </a:r>
            <a:r>
              <a:rPr lang="es-ES" sz="2000" b="0" u="sng" kern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González Ulloa</a:t>
            </a:r>
          </a:p>
          <a:p>
            <a:pPr marL="2857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rgbClr val="C80F0F"/>
              </a:buClr>
              <a:tabLst>
                <a:tab pos="2190750" algn="l"/>
              </a:tabLst>
              <a:defRPr/>
            </a:pPr>
            <a:r>
              <a:rPr lang="es-ES" sz="2000" b="0" kern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Asesora Alianza Mexicana – Alemana de Cambio Climático. GIZ, México</a:t>
            </a:r>
          </a:p>
          <a:p>
            <a:pPr marL="2857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rgbClr val="C80F0F"/>
              </a:buClr>
              <a:tabLst>
                <a:tab pos="2190750" algn="l"/>
              </a:tabLst>
              <a:defRPr/>
            </a:pPr>
            <a:endParaRPr lang="es-ES" sz="2000" b="0" kern="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rgbClr val="C80F0F"/>
              </a:buClr>
              <a:tabLst>
                <a:tab pos="2190750" algn="l"/>
              </a:tabLst>
              <a:defRPr/>
            </a:pPr>
            <a:r>
              <a:rPr lang="es-ES" sz="2000" b="0" i="1" kern="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CDMX. Junio, 2018</a:t>
            </a:r>
          </a:p>
          <a:p>
            <a:pPr marL="2857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rgbClr val="C80F0F"/>
              </a:buClr>
              <a:tabLst>
                <a:tab pos="2190750" algn="l"/>
              </a:tabLst>
              <a:defRPr/>
            </a:pPr>
            <a:endParaRPr lang="es-ES" sz="2000" b="0" kern="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rgbClr val="C80F0F"/>
              </a:buClr>
              <a:tabLst>
                <a:tab pos="2190750" algn="l"/>
              </a:tabLst>
              <a:defRPr/>
            </a:pPr>
            <a:endParaRPr lang="es-ES" sz="2000" b="0" kern="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15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0" y="6567939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Fecha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1 Subtítulo"/>
          <p:cNvSpPr>
            <a:spLocks noGrp="1"/>
          </p:cNvSpPr>
          <p:nvPr>
            <p:ph type="subTitle" sz="quarter" idx="1"/>
          </p:nvPr>
        </p:nvSpPr>
        <p:spPr>
          <a:xfrm>
            <a:off x="464950" y="1944923"/>
            <a:ext cx="5401158" cy="4618611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1700" dirty="0" smtClean="0"/>
              <a:t>Empresa federal que trabaja por encargo del Gobierno Federal alemán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1700" dirty="0" smtClean="0"/>
              <a:t>Asiste al Gobierno alemán para alcanzar sus objetivos en el ámbito de la cooperación internacional y el desarrollo sustentable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1700" dirty="0" smtClean="0"/>
              <a:t>La GIZ opera en Alemania y en más de 130 países de todo el mundo incluido México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1700" dirty="0" smtClean="0"/>
              <a:t>Nuestro enfoque es el fortalecimiento de capacidades, el asesoramiento político y técnico, el fortalecimiento de instituciones, procesos y actores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1700" dirty="0" smtClean="0"/>
              <a:t>Volumen de negocios: más de 2,100 </a:t>
            </a:r>
            <a:r>
              <a:rPr lang="es-MX" sz="1700" dirty="0" err="1" smtClean="0"/>
              <a:t>Mio</a:t>
            </a:r>
            <a:r>
              <a:rPr lang="es-MX" sz="1700" dirty="0" smtClean="0"/>
              <a:t> EUR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1700" dirty="0" smtClean="0"/>
              <a:t>Más de 17 mil colaboradores y colaboradoras en todo el mundo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MX" sz="1700" dirty="0"/>
          </a:p>
        </p:txBody>
      </p:sp>
      <p:sp>
        <p:nvSpPr>
          <p:cNvPr id="13" name="2 Título"/>
          <p:cNvSpPr>
            <a:spLocks noGrp="1"/>
          </p:cNvSpPr>
          <p:nvPr>
            <p:ph type="ctrTitle" sz="quarter"/>
          </p:nvPr>
        </p:nvSpPr>
        <p:spPr>
          <a:xfrm>
            <a:off x="505709" y="1211066"/>
            <a:ext cx="7034400" cy="819217"/>
          </a:xfrm>
        </p:spPr>
        <p:txBody>
          <a:bodyPr/>
          <a:lstStyle/>
          <a:p>
            <a:pPr algn="l"/>
            <a:r>
              <a:rPr lang="es-MX" sz="2400" dirty="0" smtClean="0">
                <a:solidFill>
                  <a:srgbClr val="C00000"/>
                </a:solidFill>
              </a:rPr>
              <a:t>Introducción: ¿Qué es la GIZ?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 bwMode="auto">
          <a:xfrm>
            <a:off x="6059837" y="2014780"/>
            <a:ext cx="2533973" cy="42775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México país prioritario</a:t>
            </a:r>
          </a:p>
          <a:p>
            <a:endParaRPr lang="es-MX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Comitentes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Ministerio de Cooperación (BMZ); Ministerio de Medio Ambiente (BMU); otros ministerios alemanes (p.ej. Ministerio de Economía y de Energía)</a:t>
            </a:r>
          </a:p>
          <a:p>
            <a:endParaRPr lang="es-MX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Empleados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200 (~20% </a:t>
            </a:r>
            <a:r>
              <a:rPr lang="es-MX" sz="14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 80% </a:t>
            </a:r>
            <a:r>
              <a:rPr lang="es-MX" sz="14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nal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es-MX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Volumen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s-MX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~120 </a:t>
            </a:r>
            <a:r>
              <a:rPr lang="es-MX" sz="14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Mio</a:t>
            </a:r>
            <a:r>
              <a:rPr lang="es-MX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1400" b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Eur</a:t>
            </a:r>
            <a:endParaRPr lang="es-MX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MX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Contraparte política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s-MX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AMEXCID </a:t>
            </a:r>
            <a:endParaRPr lang="es-MX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4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1451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>
          <a:xfrm>
            <a:off x="684541" y="1280810"/>
            <a:ext cx="7034400" cy="695230"/>
          </a:xfrm>
        </p:spPr>
        <p:txBody>
          <a:bodyPr/>
          <a:lstStyle/>
          <a:p>
            <a:pPr algn="l"/>
            <a:r>
              <a:rPr lang="es-MX" sz="2400" dirty="0" smtClean="0">
                <a:solidFill>
                  <a:srgbClr val="C00000"/>
                </a:solidFill>
              </a:rPr>
              <a:t>GIZ en México 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15" name="CuadroTexto 5"/>
          <p:cNvSpPr txBox="1"/>
          <p:nvPr/>
        </p:nvSpPr>
        <p:spPr>
          <a:xfrm>
            <a:off x="932719" y="3715815"/>
            <a:ext cx="357229" cy="2132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rgbClr val="000000"/>
                </a:solidFill>
              </a:rPr>
              <a:t>-</a:t>
            </a:r>
            <a:endParaRPr lang="es-MX" sz="1000" dirty="0">
              <a:solidFill>
                <a:srgbClr val="000000"/>
              </a:solidFill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7244745" y="2016358"/>
            <a:ext cx="1692609" cy="714107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sz="1200" dirty="0">
                <a:solidFill>
                  <a:srgbClr val="FFFFFF"/>
                </a:solidFill>
              </a:rPr>
              <a:t>Formación </a:t>
            </a:r>
            <a:r>
              <a:rPr lang="es-MX" sz="1200" dirty="0" smtClean="0">
                <a:solidFill>
                  <a:srgbClr val="FFFFFF"/>
                </a:solidFill>
              </a:rPr>
              <a:t>Profesional </a:t>
            </a:r>
            <a:r>
              <a:rPr lang="es-MX" sz="1200" dirty="0">
                <a:solidFill>
                  <a:srgbClr val="FFFFFF"/>
                </a:solidFill>
              </a:rPr>
              <a:t>D</a:t>
            </a:r>
            <a:r>
              <a:rPr lang="es-MX" sz="1200" dirty="0" smtClean="0">
                <a:solidFill>
                  <a:srgbClr val="FFFFFF"/>
                </a:solidFill>
              </a:rPr>
              <a:t>ual</a:t>
            </a:r>
            <a:endParaRPr lang="es-MX" sz="1200" dirty="0">
              <a:solidFill>
                <a:srgbClr val="FFFFFF"/>
              </a:solidFill>
            </a:endParaRPr>
          </a:p>
        </p:txBody>
      </p:sp>
      <p:sp>
        <p:nvSpPr>
          <p:cNvPr id="17" name="Rectangle 97"/>
          <p:cNvSpPr>
            <a:spLocks noChangeArrowheads="1"/>
          </p:cNvSpPr>
          <p:nvPr/>
        </p:nvSpPr>
        <p:spPr bwMode="auto">
          <a:xfrm>
            <a:off x="7244745" y="2728878"/>
            <a:ext cx="1692609" cy="1348866"/>
          </a:xfrm>
          <a:prstGeom prst="rect">
            <a:avLst/>
          </a:prstGeom>
          <a:solidFill>
            <a:schemeClr val="accent3">
              <a:lumMod val="75000"/>
              <a:alpha val="55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8" name="Rectangle 97"/>
          <p:cNvSpPr>
            <a:spLocks noChangeArrowheads="1"/>
          </p:cNvSpPr>
          <p:nvPr/>
        </p:nvSpPr>
        <p:spPr bwMode="auto">
          <a:xfrm>
            <a:off x="2048682" y="2087980"/>
            <a:ext cx="5040000" cy="3681412"/>
          </a:xfrm>
          <a:prstGeom prst="rect">
            <a:avLst/>
          </a:prstGeom>
          <a:noFill/>
          <a:ln w="28575">
            <a:solidFill>
              <a:srgbClr val="F0EB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048901" y="2015523"/>
            <a:ext cx="5040000" cy="712800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  <a:buClr>
                <a:srgbClr val="C80F0F"/>
              </a:buClr>
            </a:pPr>
            <a:r>
              <a:rPr lang="de-DE" altLang="de-DE" sz="1600" dirty="0" smtClean="0">
                <a:solidFill>
                  <a:srgbClr val="FFFFFF"/>
                </a:solidFill>
              </a:rPr>
              <a:t>Proteger el </a:t>
            </a:r>
            <a:r>
              <a:rPr lang="de-DE" altLang="de-DE" sz="1600" dirty="0">
                <a:solidFill>
                  <a:srgbClr val="FFFFFF"/>
                </a:solidFill>
              </a:rPr>
              <a:t>c</a:t>
            </a:r>
            <a:r>
              <a:rPr lang="de-DE" altLang="de-DE" sz="1600" dirty="0" smtClean="0">
                <a:solidFill>
                  <a:srgbClr val="FFFFFF"/>
                </a:solidFill>
              </a:rPr>
              <a:t>lima &amp; conservar el medio ambiente</a:t>
            </a:r>
            <a:endParaRPr lang="es-MX" altLang="de-DE" sz="1600" dirty="0">
              <a:solidFill>
                <a:srgbClr val="FFFFFF"/>
              </a:solidFill>
            </a:endParaRPr>
          </a:p>
        </p:txBody>
      </p:sp>
      <p:sp>
        <p:nvSpPr>
          <p:cNvPr id="20" name="Rectangle 97"/>
          <p:cNvSpPr>
            <a:spLocks noChangeArrowheads="1"/>
          </p:cNvSpPr>
          <p:nvPr/>
        </p:nvSpPr>
        <p:spPr bwMode="auto">
          <a:xfrm>
            <a:off x="7250612" y="4904217"/>
            <a:ext cx="1698476" cy="1348866"/>
          </a:xfrm>
          <a:prstGeom prst="rect">
            <a:avLst/>
          </a:prstGeom>
          <a:solidFill>
            <a:schemeClr val="accent3">
              <a:lumMod val="75000"/>
              <a:alpha val="55000"/>
            </a:schemeClr>
          </a:solidFill>
          <a:ln>
            <a:noFill/>
          </a:ln>
          <a:extLst/>
        </p:spPr>
        <p:txBody>
          <a:bodyPr wrap="none"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grpSp>
        <p:nvGrpSpPr>
          <p:cNvPr id="21" name="Gruppieren 16"/>
          <p:cNvGrpSpPr/>
          <p:nvPr/>
        </p:nvGrpSpPr>
        <p:grpSpPr>
          <a:xfrm>
            <a:off x="7521958" y="2838117"/>
            <a:ext cx="1214454" cy="1106072"/>
            <a:chOff x="7422501" y="3290409"/>
            <a:chExt cx="1214454" cy="1106072"/>
          </a:xfrm>
        </p:grpSpPr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7440102" y="3290409"/>
              <a:ext cx="1185119" cy="72838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de-DE" altLang="de-DE" sz="800" dirty="0" err="1" smtClean="0">
                  <a:solidFill>
                    <a:srgbClr val="FFFFFF"/>
                  </a:solidFill>
                </a:rPr>
                <a:t>Desarrollo</a:t>
              </a:r>
              <a:r>
                <a:rPr lang="de-DE" altLang="de-DE" sz="800" dirty="0" smtClean="0">
                  <a:solidFill>
                    <a:srgbClr val="FFFFFF"/>
                  </a:solidFill>
                </a:rPr>
                <a:t> de la </a:t>
              </a:r>
              <a:r>
                <a:rPr lang="de-DE" altLang="de-DE" sz="800" dirty="0" err="1" smtClean="0">
                  <a:solidFill>
                    <a:srgbClr val="FFFFFF"/>
                  </a:solidFill>
                </a:rPr>
                <a:t>Formación</a:t>
              </a:r>
              <a:r>
                <a:rPr lang="de-DE" altLang="de-DE" sz="800" dirty="0" smtClean="0">
                  <a:solidFill>
                    <a:srgbClr val="FFFFFF"/>
                  </a:solidFill>
                </a:rPr>
                <a:t> </a:t>
              </a:r>
              <a:r>
                <a:rPr lang="de-DE" altLang="de-DE" sz="800" dirty="0" err="1" smtClean="0">
                  <a:solidFill>
                    <a:srgbClr val="FFFFFF"/>
                  </a:solidFill>
                </a:rPr>
                <a:t>Profesional</a:t>
              </a:r>
              <a:r>
                <a:rPr lang="de-DE" altLang="de-DE" sz="800" dirty="0" smtClean="0">
                  <a:solidFill>
                    <a:srgbClr val="FFFFFF"/>
                  </a:solidFill>
                </a:rPr>
                <a:t> Dual en México</a:t>
              </a: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8235070" y="4018798"/>
              <a:ext cx="384284" cy="37133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es-MX" altLang="de-DE" sz="1000" dirty="0">
                  <a:solidFill>
                    <a:srgbClr val="000000"/>
                  </a:solidFill>
                </a:rPr>
                <a:t>-</a:t>
              </a:r>
              <a:r>
                <a:rPr lang="es-MX" altLang="de-DE" sz="1200" b="0" dirty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7440102" y="4058470"/>
              <a:ext cx="388684" cy="323728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es-MX" altLang="de-DE" sz="1000" dirty="0" smtClean="0">
                  <a:solidFill>
                    <a:srgbClr val="000000"/>
                  </a:solidFill>
                </a:rPr>
                <a:t>5.0</a:t>
              </a:r>
              <a:endParaRPr lang="es-MX" altLang="de-DE" sz="12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7831719" y="4015624"/>
              <a:ext cx="388684" cy="37133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es-MX" altLang="de-DE" sz="1000">
                  <a:solidFill>
                    <a:srgbClr val="000000"/>
                  </a:solidFill>
                </a:rPr>
                <a:t>-</a:t>
              </a:r>
              <a:r>
                <a:rPr lang="es-MX" altLang="de-DE" sz="1200" b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8226270" y="4014037"/>
              <a:ext cx="0" cy="382444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7821452" y="4006103"/>
              <a:ext cx="0" cy="382444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7435702" y="4386960"/>
              <a:ext cx="1188053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9" name="Rectangle 152"/>
            <p:cNvSpPr>
              <a:spLocks noChangeArrowheads="1"/>
            </p:cNvSpPr>
            <p:nvPr/>
          </p:nvSpPr>
          <p:spPr bwMode="auto">
            <a:xfrm>
              <a:off x="7440102" y="3983886"/>
              <a:ext cx="1188053" cy="107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30" name="Text Box 153"/>
            <p:cNvSpPr txBox="1">
              <a:spLocks noChangeArrowheads="1"/>
            </p:cNvSpPr>
            <p:nvPr/>
          </p:nvSpPr>
          <p:spPr bwMode="auto">
            <a:xfrm>
              <a:off x="7422501" y="3956909"/>
              <a:ext cx="419485" cy="1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>
                  <a:solidFill>
                    <a:srgbClr val="000000"/>
                  </a:solidFill>
                </a:rPr>
                <a:t>BMZ</a:t>
              </a:r>
            </a:p>
          </p:txBody>
        </p:sp>
        <p:sp>
          <p:nvSpPr>
            <p:cNvPr id="31" name="Text Box 155"/>
            <p:cNvSpPr txBox="1">
              <a:spLocks noChangeArrowheads="1"/>
            </p:cNvSpPr>
            <p:nvPr/>
          </p:nvSpPr>
          <p:spPr bwMode="auto">
            <a:xfrm>
              <a:off x="7792117" y="3953735"/>
              <a:ext cx="419485" cy="1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>
                  <a:solidFill>
                    <a:srgbClr val="000000"/>
                  </a:solidFill>
                </a:rPr>
                <a:t>BMUB</a:t>
              </a:r>
            </a:p>
          </p:txBody>
        </p:sp>
        <p:sp>
          <p:nvSpPr>
            <p:cNvPr id="32" name="Text Box 158"/>
            <p:cNvSpPr txBox="1">
              <a:spLocks noChangeArrowheads="1"/>
            </p:cNvSpPr>
            <p:nvPr/>
          </p:nvSpPr>
          <p:spPr bwMode="auto">
            <a:xfrm>
              <a:off x="8217470" y="3955322"/>
              <a:ext cx="419485" cy="1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 smtClean="0">
                  <a:solidFill>
                    <a:srgbClr val="000000"/>
                  </a:solidFill>
                </a:rPr>
                <a:t>Otros</a:t>
              </a:r>
              <a:endParaRPr lang="es-ES" altLang="es-ES" sz="600" b="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Gruppieren 17"/>
          <p:cNvGrpSpPr/>
          <p:nvPr/>
        </p:nvGrpSpPr>
        <p:grpSpPr>
          <a:xfrm>
            <a:off x="7504357" y="5107491"/>
            <a:ext cx="1192453" cy="941034"/>
            <a:chOff x="7431301" y="4996330"/>
            <a:chExt cx="1192453" cy="941034"/>
          </a:xfrm>
        </p:grpSpPr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7438634" y="4996330"/>
              <a:ext cx="1185120" cy="563351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de-DE" altLang="de-DE" sz="800" dirty="0" err="1" smtClean="0">
                  <a:solidFill>
                    <a:srgbClr val="FFFFFF"/>
                  </a:solidFill>
                </a:rPr>
                <a:t>Plataforma</a:t>
              </a:r>
              <a:r>
                <a:rPr lang="de-DE" altLang="de-DE" sz="800" dirty="0" smtClean="0">
                  <a:solidFill>
                    <a:srgbClr val="FFFFFF"/>
                  </a:solidFill>
                </a:rPr>
                <a:t> de </a:t>
              </a:r>
              <a:r>
                <a:rPr lang="de-DE" altLang="de-DE" sz="800" dirty="0" err="1" smtClean="0">
                  <a:solidFill>
                    <a:srgbClr val="FFFFFF"/>
                  </a:solidFill>
                </a:rPr>
                <a:t>cooperación</a:t>
              </a:r>
              <a:r>
                <a:rPr lang="de-DE" altLang="de-DE" sz="800" dirty="0" smtClean="0">
                  <a:solidFill>
                    <a:srgbClr val="FFFFFF"/>
                  </a:solidFill>
                </a:rPr>
                <a:t> </a:t>
              </a:r>
              <a:r>
                <a:rPr lang="de-DE" altLang="de-DE" sz="800" dirty="0" err="1" smtClean="0">
                  <a:solidFill>
                    <a:srgbClr val="FFFFFF"/>
                  </a:solidFill>
                </a:rPr>
                <a:t>Latinoamérica</a:t>
              </a:r>
              <a:r>
                <a:rPr lang="de-DE" altLang="de-DE" sz="800" dirty="0" smtClean="0">
                  <a:solidFill>
                    <a:srgbClr val="FFFFFF"/>
                  </a:solidFill>
                </a:rPr>
                <a:t> </a:t>
              </a:r>
              <a:r>
                <a:rPr lang="de-DE" altLang="de-DE" sz="800" dirty="0" err="1" smtClean="0">
                  <a:solidFill>
                    <a:srgbClr val="FFFFFF"/>
                  </a:solidFill>
                </a:rPr>
                <a:t>norte</a:t>
              </a:r>
              <a:endParaRPr lang="de-DE" altLang="de-DE" sz="800" dirty="0">
                <a:solidFill>
                  <a:srgbClr val="FFFFFF"/>
                </a:solidFill>
              </a:endParaRPr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8224803" y="5559681"/>
              <a:ext cx="388684" cy="371335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es-MX" altLang="de-DE" sz="1000">
                  <a:solidFill>
                    <a:srgbClr val="000000"/>
                  </a:solidFill>
                </a:rPr>
                <a:t>-</a:t>
              </a:r>
              <a:r>
                <a:rPr lang="es-MX" altLang="de-DE" sz="1200" b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>
              <a:off x="7443035" y="5566029"/>
              <a:ext cx="388684" cy="371335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es-MX" altLang="de-DE" sz="1000" dirty="0" smtClean="0">
                  <a:solidFill>
                    <a:srgbClr val="000000"/>
                  </a:solidFill>
                </a:rPr>
                <a:t>3.0</a:t>
              </a:r>
              <a:r>
                <a:rPr lang="es-MX" altLang="de-DE" sz="1200" dirty="0" smtClean="0">
                  <a:solidFill>
                    <a:srgbClr val="000000"/>
                  </a:solidFill>
                </a:rPr>
                <a:t> </a:t>
              </a:r>
              <a:endParaRPr lang="es-MX" altLang="de-DE" sz="120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12"/>
            <p:cNvSpPr>
              <a:spLocks noChangeArrowheads="1"/>
            </p:cNvSpPr>
            <p:nvPr/>
          </p:nvSpPr>
          <p:spPr bwMode="auto">
            <a:xfrm>
              <a:off x="7806784" y="5556507"/>
              <a:ext cx="432686" cy="371335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es-MX" altLang="de-DE" sz="1000" dirty="0">
                  <a:solidFill>
                    <a:srgbClr val="000000"/>
                  </a:solidFill>
                </a:rPr>
                <a:t>-</a:t>
              </a:r>
              <a:r>
                <a:rPr lang="es-MX" altLang="de-DE" sz="1200" b="0" dirty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8220403" y="5554920"/>
              <a:ext cx="0" cy="382444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7818518" y="5553333"/>
              <a:ext cx="0" cy="382444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0" name="Line 19"/>
            <p:cNvSpPr>
              <a:spLocks noChangeShapeType="1"/>
            </p:cNvSpPr>
            <p:nvPr/>
          </p:nvSpPr>
          <p:spPr bwMode="auto">
            <a:xfrm>
              <a:off x="7431301" y="5931016"/>
              <a:ext cx="1188053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" name="Rectangle 152"/>
            <p:cNvSpPr>
              <a:spLocks noChangeArrowheads="1"/>
            </p:cNvSpPr>
            <p:nvPr/>
          </p:nvSpPr>
          <p:spPr bwMode="auto">
            <a:xfrm>
              <a:off x="7438634" y="5524769"/>
              <a:ext cx="1185120" cy="107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42" name="Text Box 153"/>
            <p:cNvSpPr txBox="1">
              <a:spLocks noChangeArrowheads="1"/>
            </p:cNvSpPr>
            <p:nvPr/>
          </p:nvSpPr>
          <p:spPr bwMode="auto">
            <a:xfrm>
              <a:off x="7448902" y="5483510"/>
              <a:ext cx="419485" cy="1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>
                  <a:solidFill>
                    <a:srgbClr val="000000"/>
                  </a:solidFill>
                </a:rPr>
                <a:t>BMZ</a:t>
              </a:r>
            </a:p>
          </p:txBody>
        </p:sp>
        <p:sp>
          <p:nvSpPr>
            <p:cNvPr id="43" name="Text Box 155"/>
            <p:cNvSpPr txBox="1">
              <a:spLocks noChangeArrowheads="1"/>
            </p:cNvSpPr>
            <p:nvPr/>
          </p:nvSpPr>
          <p:spPr bwMode="auto">
            <a:xfrm>
              <a:off x="7808251" y="5486683"/>
              <a:ext cx="419485" cy="1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>
                  <a:solidFill>
                    <a:srgbClr val="000000"/>
                  </a:solidFill>
                </a:rPr>
                <a:t>BMUB</a:t>
              </a:r>
            </a:p>
          </p:txBody>
        </p:sp>
        <p:sp>
          <p:nvSpPr>
            <p:cNvPr id="44" name="Text Box 158"/>
            <p:cNvSpPr txBox="1">
              <a:spLocks noChangeArrowheads="1"/>
            </p:cNvSpPr>
            <p:nvPr/>
          </p:nvSpPr>
          <p:spPr bwMode="auto">
            <a:xfrm>
              <a:off x="8191068" y="5489857"/>
              <a:ext cx="419485" cy="184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 smtClean="0">
                  <a:solidFill>
                    <a:srgbClr val="000000"/>
                  </a:solidFill>
                </a:rPr>
                <a:t>Otros</a:t>
              </a:r>
              <a:endParaRPr lang="es-ES" altLang="es-ES" sz="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45" name="Line 14"/>
          <p:cNvSpPr>
            <a:spLocks noChangeShapeType="1"/>
          </p:cNvSpPr>
          <p:nvPr/>
        </p:nvSpPr>
        <p:spPr bwMode="auto">
          <a:xfrm flipH="1">
            <a:off x="2942839" y="5339236"/>
            <a:ext cx="4019" cy="292865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 flipH="1">
            <a:off x="3570588" y="5336162"/>
            <a:ext cx="4019" cy="292865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" name="CuadroTexto 375"/>
          <p:cNvSpPr txBox="1"/>
          <p:nvPr/>
        </p:nvSpPr>
        <p:spPr>
          <a:xfrm>
            <a:off x="3031131" y="3797999"/>
            <a:ext cx="493189" cy="3016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1100" dirty="0">
                <a:solidFill>
                  <a:srgbClr val="000000"/>
                </a:solidFill>
              </a:rPr>
              <a:t>-</a:t>
            </a:r>
          </a:p>
        </p:txBody>
      </p:sp>
      <p:grpSp>
        <p:nvGrpSpPr>
          <p:cNvPr id="48" name="136 Grupo"/>
          <p:cNvGrpSpPr/>
          <p:nvPr/>
        </p:nvGrpSpPr>
        <p:grpSpPr>
          <a:xfrm>
            <a:off x="2134867" y="2846056"/>
            <a:ext cx="4854226" cy="2839191"/>
            <a:chOff x="2148422" y="3002805"/>
            <a:chExt cx="4854226" cy="2839191"/>
          </a:xfrm>
        </p:grpSpPr>
        <p:grpSp>
          <p:nvGrpSpPr>
            <p:cNvPr id="49" name="Grupo 316"/>
            <p:cNvGrpSpPr/>
            <p:nvPr/>
          </p:nvGrpSpPr>
          <p:grpSpPr>
            <a:xfrm>
              <a:off x="2148422" y="3002805"/>
              <a:ext cx="4854226" cy="2839191"/>
              <a:chOff x="1194270" y="2057051"/>
              <a:chExt cx="6760692" cy="3708990"/>
            </a:xfrm>
          </p:grpSpPr>
          <p:grpSp>
            <p:nvGrpSpPr>
              <p:cNvPr id="54" name="Grupo 317"/>
              <p:cNvGrpSpPr/>
              <p:nvPr/>
            </p:nvGrpSpPr>
            <p:grpSpPr>
              <a:xfrm>
                <a:off x="1194270" y="2057051"/>
                <a:ext cx="6760692" cy="3708990"/>
                <a:chOff x="1194270" y="2057051"/>
                <a:chExt cx="6760692" cy="3708990"/>
              </a:xfrm>
            </p:grpSpPr>
            <p:grpSp>
              <p:nvGrpSpPr>
                <p:cNvPr id="59" name="Grupo 322"/>
                <p:cNvGrpSpPr/>
                <p:nvPr/>
              </p:nvGrpSpPr>
              <p:grpSpPr>
                <a:xfrm>
                  <a:off x="1200944" y="2070292"/>
                  <a:ext cx="3184525" cy="1685925"/>
                  <a:chOff x="1083000" y="2071879"/>
                  <a:chExt cx="3184525" cy="1685925"/>
                </a:xfrm>
              </p:grpSpPr>
              <p:sp>
                <p:nvSpPr>
                  <p:cNvPr id="9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083000" y="2071879"/>
                    <a:ext cx="3184525" cy="1685925"/>
                  </a:xfrm>
                  <a:prstGeom prst="rect">
                    <a:avLst/>
                  </a:prstGeom>
                  <a:solidFill>
                    <a:schemeClr val="accent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ES" altLang="es-ES"/>
                  </a:p>
                </p:txBody>
              </p:sp>
              <p:sp>
                <p:nvSpPr>
                  <p:cNvPr id="9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419225" y="2280519"/>
                    <a:ext cx="2371724" cy="776097"/>
                  </a:xfrm>
                  <a:prstGeom prst="rect">
                    <a:avLst/>
                  </a:pr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Aft>
                        <a:spcPts val="800"/>
                      </a:spcAft>
                      <a:buClr>
                        <a:srgbClr val="C80F0F"/>
                      </a:buClr>
                    </a:pPr>
                    <a:r>
                      <a:rPr lang="de-DE" altLang="de-DE" sz="1200" dirty="0" err="1" smtClean="0">
                        <a:solidFill>
                          <a:srgbClr val="FFFFFF"/>
                        </a:solidFill>
                      </a:rPr>
                      <a:t>Energía</a:t>
                    </a:r>
                    <a:r>
                      <a:rPr lang="de-DE" altLang="de-DE" sz="1200" dirty="0" smtClean="0">
                        <a:solidFill>
                          <a:srgbClr val="FFFFFF"/>
                        </a:solidFill>
                      </a:rPr>
                      <a:t> </a:t>
                    </a:r>
                    <a:r>
                      <a:rPr lang="de-DE" altLang="de-DE" sz="1200" dirty="0" err="1" smtClean="0">
                        <a:solidFill>
                          <a:srgbClr val="FFFFFF"/>
                        </a:solidFill>
                      </a:rPr>
                      <a:t>Sustentable</a:t>
                    </a:r>
                    <a:endParaRPr lang="de-DE" altLang="de-DE" sz="1200" dirty="0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95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413542" y="2967373"/>
                    <a:ext cx="2376001" cy="16265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ES" altLang="es-ES"/>
                  </a:p>
                </p:txBody>
              </p:sp>
              <p:sp>
                <p:nvSpPr>
                  <p:cNvPr id="96" name="Text Box 1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3176" y="2911332"/>
                    <a:ext cx="688531" cy="3012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500" b="0" dirty="0" smtClean="0">
                        <a:solidFill>
                          <a:srgbClr val="000000"/>
                        </a:solidFill>
                      </a:rPr>
                      <a:t>    </a:t>
                    </a: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BMZ</a:t>
                    </a:r>
                    <a:endParaRPr lang="es-ES" altLang="es-ES" sz="5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7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0964" y="2912163"/>
                    <a:ext cx="738189" cy="2613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BMU</a:t>
                    </a:r>
                    <a:endParaRPr lang="es-ES" altLang="es-ES" sz="6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8" name="Text Box 2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8617" y="2909665"/>
                    <a:ext cx="669712" cy="3012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Otros</a:t>
                    </a:r>
                    <a:endParaRPr lang="es-ES" altLang="es-ES" sz="6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9" name="Rectángulo 372"/>
                  <p:cNvSpPr/>
                  <p:nvPr/>
                </p:nvSpPr>
                <p:spPr bwMode="auto">
                  <a:xfrm>
                    <a:off x="1425575" y="3115092"/>
                    <a:ext cx="2365374" cy="324000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 cap="flat" cmpd="sng" algn="ctr">
                    <a:solidFill>
                      <a:srgbClr val="99CC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MX" smtClean="0"/>
                  </a:p>
                </p:txBody>
              </p:sp>
              <p:sp>
                <p:nvSpPr>
                  <p:cNvPr id="100" name="CuadroTexto 373"/>
                  <p:cNvSpPr txBox="1"/>
                  <p:nvPr/>
                </p:nvSpPr>
                <p:spPr>
                  <a:xfrm>
                    <a:off x="1452957" y="3111911"/>
                    <a:ext cx="686886" cy="34175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s-MX" sz="1100" dirty="0" smtClean="0">
                        <a:solidFill>
                          <a:srgbClr val="000000"/>
                        </a:solidFill>
                      </a:rPr>
                      <a:t>20.1</a:t>
                    </a:r>
                    <a:endParaRPr lang="es-MX" sz="11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1" name="CuadroTexto 374"/>
                  <p:cNvSpPr txBox="1"/>
                  <p:nvPr/>
                </p:nvSpPr>
                <p:spPr>
                  <a:xfrm>
                    <a:off x="2163680" y="3109462"/>
                    <a:ext cx="686886" cy="34175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r"/>
                    <a:endParaRPr lang="es-MX" sz="11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2" name="CuadroTexto 375"/>
                  <p:cNvSpPr txBox="1"/>
                  <p:nvPr/>
                </p:nvSpPr>
                <p:spPr>
                  <a:xfrm>
                    <a:off x="3038308" y="3117139"/>
                    <a:ext cx="686886" cy="34175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s-MX" sz="1100" dirty="0" smtClean="0">
                        <a:solidFill>
                          <a:srgbClr val="000000"/>
                        </a:solidFill>
                      </a:rPr>
                      <a:t>1.5</a:t>
                    </a:r>
                    <a:endParaRPr lang="es-MX" sz="11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03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86990" y="3090098"/>
                    <a:ext cx="5597" cy="382586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104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61283" y="3086082"/>
                    <a:ext cx="5597" cy="382586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60" name="Grupo 323"/>
                <p:cNvGrpSpPr/>
                <p:nvPr/>
              </p:nvGrpSpPr>
              <p:grpSpPr>
                <a:xfrm>
                  <a:off x="1194270" y="4080116"/>
                  <a:ext cx="3184525" cy="1685925"/>
                  <a:chOff x="1044575" y="2047875"/>
                  <a:chExt cx="3184525" cy="1685925"/>
                </a:xfrm>
              </p:grpSpPr>
              <p:sp>
                <p:nvSpPr>
                  <p:cNvPr id="87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044575" y="2047875"/>
                    <a:ext cx="3184525" cy="1685925"/>
                  </a:xfrm>
                  <a:prstGeom prst="rect">
                    <a:avLst/>
                  </a:prstGeom>
                  <a:solidFill>
                    <a:srgbClr val="FF993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ES" altLang="es-ES" dirty="0"/>
                  </a:p>
                </p:txBody>
              </p:sp>
              <p:sp>
                <p:nvSpPr>
                  <p:cNvPr id="8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419224" y="2231620"/>
                    <a:ext cx="2371724" cy="824711"/>
                  </a:xfrm>
                  <a:prstGeom prst="rect">
                    <a:avLst/>
                  </a:pr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Aft>
                        <a:spcPts val="800"/>
                      </a:spcAft>
                      <a:buClr>
                        <a:srgbClr val="C80F0F"/>
                      </a:buClr>
                    </a:pPr>
                    <a:r>
                      <a:rPr lang="de-DE" altLang="de-DE" sz="1200" dirty="0" err="1" smtClean="0">
                        <a:solidFill>
                          <a:srgbClr val="FFFFFF"/>
                        </a:solidFill>
                      </a:rPr>
                      <a:t>Clima</a:t>
                    </a:r>
                    <a:endParaRPr lang="de-DE" altLang="de-DE" sz="1100" dirty="0" smtClean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89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413543" y="2960664"/>
                    <a:ext cx="2386801" cy="16265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ES" altLang="es-ES"/>
                  </a:p>
                </p:txBody>
              </p:sp>
              <p:sp>
                <p:nvSpPr>
                  <p:cNvPr id="90" name="Text Box 1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6709" y="2912042"/>
                    <a:ext cx="637590" cy="3012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  BMZ</a:t>
                    </a:r>
                    <a:endParaRPr lang="es-ES" altLang="es-ES" sz="7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1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6114" y="2910546"/>
                    <a:ext cx="738189" cy="2613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 BMU</a:t>
                    </a:r>
                    <a:endParaRPr lang="es-ES" altLang="es-ES" sz="6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2" name="Text Box 2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774" y="2911744"/>
                    <a:ext cx="626396" cy="3012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Otros</a:t>
                    </a:r>
                    <a:endParaRPr lang="es-ES" altLang="es-ES" sz="600" b="0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61" name="Grupo 324"/>
                <p:cNvGrpSpPr/>
                <p:nvPr/>
              </p:nvGrpSpPr>
              <p:grpSpPr>
                <a:xfrm>
                  <a:off x="4770437" y="2057051"/>
                  <a:ext cx="3184525" cy="1685925"/>
                  <a:chOff x="1044575" y="2056790"/>
                  <a:chExt cx="3184525" cy="1685925"/>
                </a:xfrm>
              </p:grpSpPr>
              <p:sp>
                <p:nvSpPr>
                  <p:cNvPr id="75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044575" y="2056790"/>
                    <a:ext cx="3184525" cy="1685925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  <a:alpha val="5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ES" altLang="es-ES" dirty="0"/>
                  </a:p>
                </p:txBody>
              </p:sp>
              <p:sp>
                <p:nvSpPr>
                  <p:cNvPr id="7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417819" y="2259155"/>
                    <a:ext cx="2371724" cy="796541"/>
                  </a:xfrm>
                  <a:prstGeom prst="rect">
                    <a:avLst/>
                  </a:pr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Aft>
                        <a:spcPts val="800"/>
                      </a:spcAft>
                      <a:buClr>
                        <a:srgbClr val="C80F0F"/>
                      </a:buClr>
                    </a:pPr>
                    <a:r>
                      <a:rPr lang="de-DE" altLang="de-DE" sz="1200" dirty="0" err="1" smtClean="0">
                        <a:solidFill>
                          <a:srgbClr val="FFFFFF"/>
                        </a:solidFill>
                      </a:rPr>
                      <a:t>Gestión</a:t>
                    </a:r>
                    <a:r>
                      <a:rPr lang="de-DE" altLang="de-DE" sz="1200" dirty="0" smtClean="0">
                        <a:solidFill>
                          <a:srgbClr val="FFFFFF"/>
                        </a:solidFill>
                      </a:rPr>
                      <a:t> </a:t>
                    </a:r>
                    <a:r>
                      <a:rPr lang="de-DE" altLang="de-DE" sz="1200" dirty="0" err="1" smtClean="0">
                        <a:solidFill>
                          <a:srgbClr val="FFFFFF"/>
                        </a:solidFill>
                      </a:rPr>
                      <a:t>Ambiental</a:t>
                    </a:r>
                    <a:r>
                      <a:rPr lang="de-DE" altLang="de-DE" sz="1200" dirty="0" smtClean="0">
                        <a:solidFill>
                          <a:srgbClr val="FFFFFF"/>
                        </a:solidFill>
                      </a:rPr>
                      <a:t> </a:t>
                    </a:r>
                    <a:r>
                      <a:rPr lang="de-DE" altLang="de-DE" sz="1200" dirty="0" err="1" smtClean="0">
                        <a:solidFill>
                          <a:srgbClr val="FFFFFF"/>
                        </a:solidFill>
                      </a:rPr>
                      <a:t>Urbano</a:t>
                    </a:r>
                    <a:r>
                      <a:rPr lang="de-DE" altLang="de-DE" sz="1200" dirty="0" smtClean="0">
                        <a:solidFill>
                          <a:srgbClr val="FFFFFF"/>
                        </a:solidFill>
                      </a:rPr>
                      <a:t> e Industrial</a:t>
                    </a:r>
                  </a:p>
                </p:txBody>
              </p:sp>
              <p:sp>
                <p:nvSpPr>
                  <p:cNvPr id="77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413543" y="2964245"/>
                    <a:ext cx="2376001" cy="16265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ES" altLang="es-ES"/>
                  </a:p>
                </p:txBody>
              </p:sp>
              <p:sp>
                <p:nvSpPr>
                  <p:cNvPr id="78" name="Text Box 1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3884" y="2914529"/>
                    <a:ext cx="681592" cy="3012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>
                        <a:solidFill>
                          <a:srgbClr val="000000"/>
                        </a:solidFill>
                      </a:rPr>
                      <a:t>B</a:t>
                    </a: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MZ</a:t>
                    </a:r>
                    <a:endParaRPr lang="es-ES" altLang="es-ES" sz="7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9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3156" y="2914041"/>
                    <a:ext cx="738189" cy="2613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BMU</a:t>
                    </a:r>
                    <a:endParaRPr lang="es-ES" altLang="es-ES" sz="6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80" name="Text Box 2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8814" y="2908753"/>
                    <a:ext cx="618353" cy="3012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Otros</a:t>
                    </a:r>
                    <a:endParaRPr lang="es-ES" altLang="es-ES" sz="6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81" name="Rectángulo 348"/>
                  <p:cNvSpPr/>
                  <p:nvPr/>
                </p:nvSpPr>
                <p:spPr bwMode="auto">
                  <a:xfrm>
                    <a:off x="1425575" y="3115092"/>
                    <a:ext cx="2365374" cy="324000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 cap="flat" cmpd="sng" algn="ctr">
                    <a:solidFill>
                      <a:srgbClr val="99CC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MX" smtClean="0"/>
                  </a:p>
                </p:txBody>
              </p:sp>
              <p:sp>
                <p:nvSpPr>
                  <p:cNvPr id="82" name="CuadroTexto 349"/>
                  <p:cNvSpPr txBox="1"/>
                  <p:nvPr/>
                </p:nvSpPr>
                <p:spPr>
                  <a:xfrm>
                    <a:off x="1446212" y="3113614"/>
                    <a:ext cx="686886" cy="34175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s-MX" sz="1100" dirty="0" smtClean="0">
                        <a:solidFill>
                          <a:srgbClr val="000000"/>
                        </a:solidFill>
                      </a:rPr>
                      <a:t>7.0</a:t>
                    </a:r>
                    <a:endParaRPr lang="es-MX" sz="12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83" name="CuadroTexto 350"/>
                  <p:cNvSpPr txBox="1"/>
                  <p:nvPr/>
                </p:nvSpPr>
                <p:spPr>
                  <a:xfrm>
                    <a:off x="2274084" y="3066206"/>
                    <a:ext cx="686886" cy="417181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s-MX" sz="1200" dirty="0">
                        <a:solidFill>
                          <a:srgbClr val="000000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84" name="CuadroTexto 351"/>
                  <p:cNvSpPr txBox="1"/>
                  <p:nvPr/>
                </p:nvSpPr>
                <p:spPr>
                  <a:xfrm>
                    <a:off x="3086437" y="3079428"/>
                    <a:ext cx="686886" cy="417181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s-MX" sz="1200" dirty="0">
                        <a:solidFill>
                          <a:srgbClr val="000000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85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86990" y="3090098"/>
                    <a:ext cx="5597" cy="382586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86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61283" y="3086082"/>
                    <a:ext cx="5597" cy="382586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62" name="Grupo 325"/>
                <p:cNvGrpSpPr/>
                <p:nvPr/>
              </p:nvGrpSpPr>
              <p:grpSpPr>
                <a:xfrm>
                  <a:off x="4751559" y="4075113"/>
                  <a:ext cx="3184525" cy="1685925"/>
                  <a:chOff x="1044575" y="2047875"/>
                  <a:chExt cx="3184525" cy="1685925"/>
                </a:xfrm>
              </p:grpSpPr>
              <p:sp>
                <p:nvSpPr>
                  <p:cNvPr id="6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044575" y="2047875"/>
                    <a:ext cx="3184525" cy="1685925"/>
                  </a:xfrm>
                  <a:prstGeom prst="rect">
                    <a:avLst/>
                  </a:prstGeom>
                  <a:solidFill>
                    <a:srgbClr val="32DC0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ES" altLang="es-ES"/>
                  </a:p>
                </p:txBody>
              </p:sp>
              <p:sp>
                <p:nvSpPr>
                  <p:cNvPr id="6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425560" y="2222267"/>
                    <a:ext cx="2371724" cy="884034"/>
                  </a:xfrm>
                  <a:prstGeom prst="rect">
                    <a:avLst/>
                  </a:prstGeom>
                  <a:solidFill>
                    <a:srgbClr val="7F7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Aft>
                        <a:spcPts val="800"/>
                      </a:spcAft>
                      <a:buClr>
                        <a:srgbClr val="C80F0F"/>
                      </a:buClr>
                    </a:pPr>
                    <a:r>
                      <a:rPr lang="de-DE" altLang="de-DE" sz="1200" dirty="0" err="1" smtClean="0">
                        <a:solidFill>
                          <a:srgbClr val="FFFFFF"/>
                        </a:solidFill>
                      </a:rPr>
                      <a:t>Biodiversidad</a:t>
                    </a:r>
                    <a:endParaRPr lang="es-MX" altLang="de-DE" sz="1200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5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413543" y="2963968"/>
                    <a:ext cx="2376001" cy="16265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s-ES" altLang="es-ES"/>
                  </a:p>
                </p:txBody>
              </p:sp>
              <p:sp>
                <p:nvSpPr>
                  <p:cNvPr id="66" name="Text Box 1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4339" y="2906918"/>
                    <a:ext cx="590050" cy="3012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BMZ</a:t>
                    </a:r>
                    <a:endParaRPr lang="es-ES" altLang="es-ES" sz="7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7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93532" y="2907881"/>
                    <a:ext cx="738189" cy="2613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BMU</a:t>
                    </a:r>
                    <a:endParaRPr lang="es-ES" altLang="es-ES" sz="6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8" name="Text Box 2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3100" y="2908789"/>
                    <a:ext cx="634070" cy="30129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200" b="1">
                        <a:solidFill>
                          <a:srgbClr val="9999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ES" altLang="es-ES" sz="700" b="0" dirty="0" smtClean="0">
                        <a:solidFill>
                          <a:srgbClr val="000000"/>
                        </a:solidFill>
                      </a:rPr>
                      <a:t>Otros</a:t>
                    </a:r>
                    <a:endParaRPr lang="es-ES" altLang="es-ES" sz="600" b="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69" name="Rectángulo 336"/>
                  <p:cNvSpPr/>
                  <p:nvPr/>
                </p:nvSpPr>
                <p:spPr bwMode="auto">
                  <a:xfrm>
                    <a:off x="1425575" y="3115092"/>
                    <a:ext cx="2365374" cy="324000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 cap="flat" cmpd="sng" algn="ctr">
                    <a:solidFill>
                      <a:srgbClr val="99CC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MX" smtClean="0"/>
                  </a:p>
                </p:txBody>
              </p:sp>
              <p:sp>
                <p:nvSpPr>
                  <p:cNvPr id="70" name="CuadroTexto 337"/>
                  <p:cNvSpPr txBox="1"/>
                  <p:nvPr/>
                </p:nvSpPr>
                <p:spPr>
                  <a:xfrm>
                    <a:off x="1446212" y="3113613"/>
                    <a:ext cx="686886" cy="34175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s-MX" sz="1100" dirty="0" smtClean="0">
                        <a:solidFill>
                          <a:srgbClr val="000000"/>
                        </a:solidFill>
                      </a:rPr>
                      <a:t>30</a:t>
                    </a:r>
                    <a:endParaRPr lang="es-MX" sz="12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1" name="CuadroTexto 338"/>
                  <p:cNvSpPr txBox="1"/>
                  <p:nvPr/>
                </p:nvSpPr>
                <p:spPr>
                  <a:xfrm>
                    <a:off x="2273467" y="3121467"/>
                    <a:ext cx="686886" cy="34175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s-MX" sz="1100" dirty="0" smtClean="0">
                        <a:solidFill>
                          <a:srgbClr val="000000"/>
                        </a:solidFill>
                      </a:rPr>
                      <a:t>24,5</a:t>
                    </a:r>
                    <a:endParaRPr lang="es-MX" sz="12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2" name="CuadroTexto 339"/>
                  <p:cNvSpPr txBox="1"/>
                  <p:nvPr/>
                </p:nvSpPr>
                <p:spPr>
                  <a:xfrm>
                    <a:off x="3098469" y="3079428"/>
                    <a:ext cx="686886" cy="417181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s-MX" sz="1200" dirty="0">
                        <a:solidFill>
                          <a:srgbClr val="000000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73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86990" y="3090098"/>
                    <a:ext cx="5597" cy="382586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74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61283" y="3086082"/>
                    <a:ext cx="5597" cy="382586"/>
                  </a:xfrm>
                  <a:prstGeom prst="line">
                    <a:avLst/>
                  </a:prstGeom>
                  <a:noFill/>
                  <a:ln w="12700" algn="ctr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/>
                  </a:p>
                </p:txBody>
              </p:sp>
            </p:grpSp>
          </p:grpSp>
          <p:sp>
            <p:nvSpPr>
              <p:cNvPr id="55" name="Oval 101"/>
              <p:cNvSpPr>
                <a:spLocks noChangeArrowheads="1"/>
              </p:cNvSpPr>
              <p:nvPr/>
            </p:nvSpPr>
            <p:spPr bwMode="auto">
              <a:xfrm>
                <a:off x="3670707" y="3265882"/>
                <a:ext cx="1656000" cy="15480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ES">
                  <a:ln>
                    <a:solidFill>
                      <a:srgbClr val="FFFFFF"/>
                    </a:solidFill>
                  </a:ln>
                </a:endParaRPr>
              </a:p>
            </p:txBody>
          </p:sp>
          <p:sp>
            <p:nvSpPr>
              <p:cNvPr id="56" name="Oval 101"/>
              <p:cNvSpPr>
                <a:spLocks noChangeArrowheads="1"/>
              </p:cNvSpPr>
              <p:nvPr/>
            </p:nvSpPr>
            <p:spPr bwMode="auto">
              <a:xfrm>
                <a:off x="3759200" y="3330575"/>
                <a:ext cx="1492250" cy="14081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" altLang="es-ES"/>
              </a:p>
            </p:txBody>
          </p:sp>
          <p:pic>
            <p:nvPicPr>
              <p:cNvPr id="57" name="Picture 6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4117" y="4276725"/>
                <a:ext cx="782638" cy="349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Textfeld 68"/>
              <p:cNvSpPr txBox="1">
                <a:spLocks noChangeArrowheads="1"/>
              </p:cNvSpPr>
              <p:nvPr/>
            </p:nvSpPr>
            <p:spPr bwMode="auto">
              <a:xfrm>
                <a:off x="3701367" y="3514177"/>
                <a:ext cx="1631951" cy="834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800"/>
                  </a:spcAft>
                  <a:buClr>
                    <a:srgbClr val="C80F0F"/>
                  </a:buClr>
                </a:pPr>
                <a:r>
                  <a:rPr lang="de-DE" altLang="de-DE" sz="1000" dirty="0" err="1" smtClean="0">
                    <a:solidFill>
                      <a:srgbClr val="5F5F5F"/>
                    </a:solidFill>
                  </a:rPr>
                  <a:t>Clima</a:t>
                </a:r>
                <a:r>
                  <a:rPr lang="de-DE" altLang="de-DE" sz="1000" dirty="0">
                    <a:solidFill>
                      <a:srgbClr val="5F5F5F"/>
                    </a:solidFill>
                  </a:rPr>
                  <a:t> </a:t>
                </a:r>
                <a:r>
                  <a:rPr lang="de-DE" altLang="de-DE" sz="1000" dirty="0" err="1" smtClean="0">
                    <a:solidFill>
                      <a:srgbClr val="5F5F5F"/>
                    </a:solidFill>
                  </a:rPr>
                  <a:t>como</a:t>
                </a:r>
                <a:r>
                  <a:rPr lang="de-DE" altLang="de-DE" sz="1000" dirty="0" smtClean="0">
                    <a:solidFill>
                      <a:srgbClr val="5F5F5F"/>
                    </a:solidFill>
                  </a:rPr>
                  <a:t> </a:t>
                </a:r>
                <a:r>
                  <a:rPr lang="de-DE" altLang="de-DE" sz="1000" dirty="0" err="1" smtClean="0">
                    <a:solidFill>
                      <a:srgbClr val="5F5F5F"/>
                    </a:solidFill>
                  </a:rPr>
                  <a:t>tema</a:t>
                </a:r>
                <a:r>
                  <a:rPr lang="de-DE" altLang="de-DE" sz="1000" dirty="0" smtClean="0">
                    <a:solidFill>
                      <a:srgbClr val="5F5F5F"/>
                    </a:solidFill>
                  </a:rPr>
                  <a:t> transversal</a:t>
                </a:r>
                <a:endParaRPr lang="es-MX" altLang="de-DE" sz="1000" dirty="0">
                  <a:solidFill>
                    <a:srgbClr val="5F5F5F"/>
                  </a:solidFill>
                </a:endParaRPr>
              </a:p>
            </p:txBody>
          </p:sp>
        </p:grpSp>
        <p:sp>
          <p:nvSpPr>
            <p:cNvPr id="50" name="Rectángulo 120"/>
            <p:cNvSpPr/>
            <p:nvPr/>
          </p:nvSpPr>
          <p:spPr bwMode="auto">
            <a:xfrm>
              <a:off x="2413941" y="5363978"/>
              <a:ext cx="1698356" cy="248018"/>
            </a:xfrm>
            <a:prstGeom prst="rect">
              <a:avLst/>
            </a:prstGeom>
            <a:solidFill>
              <a:srgbClr val="99CC00"/>
            </a:solidFill>
            <a:ln w="9525" cap="flat" cmpd="sng" algn="ctr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s-MX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1" name="CuadroTexto 121"/>
            <p:cNvSpPr txBox="1"/>
            <p:nvPr/>
          </p:nvSpPr>
          <p:spPr>
            <a:xfrm>
              <a:off x="3011017" y="5350741"/>
              <a:ext cx="493189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MX" sz="1100" dirty="0" smtClean="0">
                  <a:solidFill>
                    <a:srgbClr val="000000"/>
                  </a:solidFill>
                </a:rPr>
                <a:t>20.6</a:t>
              </a:r>
              <a:endParaRPr lang="es-MX" sz="1100" dirty="0">
                <a:solidFill>
                  <a:srgbClr val="000000"/>
                </a:solidFill>
              </a:endParaRPr>
            </a:p>
          </p:txBody>
        </p:sp>
        <p:sp>
          <p:nvSpPr>
            <p:cNvPr id="52" name="CuadroTexto 117"/>
            <p:cNvSpPr txBox="1"/>
            <p:nvPr/>
          </p:nvSpPr>
          <p:spPr>
            <a:xfrm>
              <a:off x="3662887" y="5355155"/>
              <a:ext cx="357229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MX" sz="1050" dirty="0" smtClean="0">
                  <a:solidFill>
                    <a:srgbClr val="000000"/>
                  </a:solidFill>
                </a:rPr>
                <a:t>-</a:t>
              </a:r>
              <a:endParaRPr lang="es-MX" sz="1050" dirty="0">
                <a:solidFill>
                  <a:srgbClr val="000000"/>
                </a:solidFill>
              </a:endParaRPr>
            </a:p>
          </p:txBody>
        </p:sp>
        <p:sp>
          <p:nvSpPr>
            <p:cNvPr id="53" name="CuadroTexto 375"/>
            <p:cNvSpPr txBox="1"/>
            <p:nvPr/>
          </p:nvSpPr>
          <p:spPr>
            <a:xfrm>
              <a:off x="2460879" y="5336711"/>
              <a:ext cx="493189" cy="30160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MX" sz="1100" dirty="0">
                  <a:solidFill>
                    <a:srgbClr val="000000"/>
                  </a:solidFill>
                </a:rPr>
                <a:t>-</a:t>
              </a:r>
            </a:p>
          </p:txBody>
        </p:sp>
      </p:grpSp>
      <p:sp>
        <p:nvSpPr>
          <p:cNvPr id="105" name="Rectangle 11"/>
          <p:cNvSpPr>
            <a:spLocks noChangeArrowheads="1"/>
          </p:cNvSpPr>
          <p:nvPr/>
        </p:nvSpPr>
        <p:spPr bwMode="auto">
          <a:xfrm>
            <a:off x="2048682" y="5782239"/>
            <a:ext cx="5040219" cy="473085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  <a:buClr>
                <a:srgbClr val="C80F0F"/>
              </a:buClr>
            </a:pPr>
            <a:r>
              <a:rPr lang="es-MX" altLang="de-DE" sz="1200" smtClean="0">
                <a:solidFill>
                  <a:srgbClr val="FFFFFF"/>
                </a:solidFill>
              </a:rPr>
              <a:t>Proyectos </a:t>
            </a:r>
            <a:r>
              <a:rPr lang="es-MX" altLang="de-DE" sz="1200" dirty="0" smtClean="0">
                <a:solidFill>
                  <a:srgbClr val="FFFFFF"/>
                </a:solidFill>
              </a:rPr>
              <a:t>a nivel global y regional con actividades </a:t>
            </a:r>
            <a:r>
              <a:rPr lang="es-MX" altLang="de-DE" sz="1200" smtClean="0">
                <a:solidFill>
                  <a:srgbClr val="FFFFFF"/>
                </a:solidFill>
              </a:rPr>
              <a:t>en México</a:t>
            </a:r>
            <a:r>
              <a:rPr lang="es-MX" altLang="de-DE" sz="1200" dirty="0" smtClean="0">
                <a:solidFill>
                  <a:srgbClr val="FFFFFF"/>
                </a:solidFill>
              </a:rPr>
              <a:t/>
            </a:r>
            <a:br>
              <a:rPr lang="es-MX" altLang="de-DE" sz="1200" dirty="0" smtClean="0">
                <a:solidFill>
                  <a:srgbClr val="FFFFFF"/>
                </a:solidFill>
              </a:rPr>
            </a:br>
            <a:endParaRPr lang="es-MX" altLang="de-DE" sz="1200" dirty="0">
              <a:solidFill>
                <a:srgbClr val="FFFFFF"/>
              </a:solidFill>
            </a:endParaRPr>
          </a:p>
        </p:txBody>
      </p:sp>
      <p:sp>
        <p:nvSpPr>
          <p:cNvPr id="106" name="Rectangle 11"/>
          <p:cNvSpPr>
            <a:spLocks noChangeArrowheads="1"/>
          </p:cNvSpPr>
          <p:nvPr/>
        </p:nvSpPr>
        <p:spPr bwMode="auto">
          <a:xfrm>
            <a:off x="7250612" y="4191697"/>
            <a:ext cx="1692609" cy="764683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80F0F"/>
              </a:buClr>
            </a:pPr>
            <a:r>
              <a:rPr lang="es-MX" altLang="de-DE" sz="1200" dirty="0">
                <a:solidFill>
                  <a:srgbClr val="FFFFFF"/>
                </a:solidFill>
              </a:rPr>
              <a:t>Promover el desarrollo económico sustentable</a:t>
            </a:r>
          </a:p>
        </p:txBody>
      </p:sp>
      <p:sp>
        <p:nvSpPr>
          <p:cNvPr id="107" name="Rectangle 97"/>
          <p:cNvSpPr>
            <a:spLocks noChangeArrowheads="1"/>
          </p:cNvSpPr>
          <p:nvPr/>
        </p:nvSpPr>
        <p:spPr bwMode="auto">
          <a:xfrm>
            <a:off x="244526" y="2041114"/>
            <a:ext cx="1717102" cy="2036630"/>
          </a:xfrm>
          <a:prstGeom prst="rect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08" name="Rectangle 152"/>
          <p:cNvSpPr>
            <a:spLocks noChangeArrowheads="1"/>
          </p:cNvSpPr>
          <p:nvPr/>
        </p:nvSpPr>
        <p:spPr bwMode="auto">
          <a:xfrm>
            <a:off x="531362" y="3192984"/>
            <a:ext cx="1188629" cy="1114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09" name="Line 18"/>
          <p:cNvSpPr>
            <a:spLocks noChangeShapeType="1"/>
          </p:cNvSpPr>
          <p:nvPr/>
        </p:nvSpPr>
        <p:spPr bwMode="auto">
          <a:xfrm>
            <a:off x="523247" y="3503869"/>
            <a:ext cx="1206000" cy="8346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0" name="Line 14"/>
          <p:cNvSpPr>
            <a:spLocks noChangeShapeType="1"/>
          </p:cNvSpPr>
          <p:nvPr/>
        </p:nvSpPr>
        <p:spPr bwMode="auto">
          <a:xfrm>
            <a:off x="910373" y="3155769"/>
            <a:ext cx="0" cy="36000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1" name="Rectangle 11"/>
          <p:cNvSpPr>
            <a:spLocks noChangeArrowheads="1"/>
          </p:cNvSpPr>
          <p:nvPr/>
        </p:nvSpPr>
        <p:spPr bwMode="auto">
          <a:xfrm>
            <a:off x="244526" y="2023646"/>
            <a:ext cx="1717102" cy="704677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  <a:buClr>
                <a:srgbClr val="C80F0F"/>
              </a:buClr>
            </a:pPr>
            <a:r>
              <a:rPr lang="es-MX" altLang="de-DE" sz="1200" dirty="0" smtClean="0">
                <a:solidFill>
                  <a:srgbClr val="FFFFFF"/>
                </a:solidFill>
              </a:rPr>
              <a:t>Agendas globales de desarrollo</a:t>
            </a:r>
            <a:endParaRPr lang="es-MX" altLang="de-DE" sz="1200" dirty="0">
              <a:solidFill>
                <a:srgbClr val="FFFFFF"/>
              </a:solidFill>
            </a:endParaRPr>
          </a:p>
        </p:txBody>
      </p:sp>
      <p:sp>
        <p:nvSpPr>
          <p:cNvPr id="112" name="Rectangle 10"/>
          <p:cNvSpPr>
            <a:spLocks noChangeArrowheads="1"/>
          </p:cNvSpPr>
          <p:nvPr/>
        </p:nvSpPr>
        <p:spPr bwMode="auto">
          <a:xfrm>
            <a:off x="536284" y="2842877"/>
            <a:ext cx="1183506" cy="1055371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0"/>
              </a:spcAft>
              <a:buClr>
                <a:srgbClr val="C80F0F"/>
              </a:buClr>
            </a:pPr>
            <a:r>
              <a:rPr lang="de-DE" altLang="de-DE" sz="800" dirty="0" err="1" smtClean="0">
                <a:solidFill>
                  <a:srgbClr val="FFFFFF"/>
                </a:solidFill>
              </a:rPr>
              <a:t>Fortalecimiento</a:t>
            </a:r>
            <a:r>
              <a:rPr lang="de-DE" altLang="de-DE" sz="800" dirty="0" smtClean="0">
                <a:solidFill>
                  <a:srgbClr val="FFFFFF"/>
                </a:solidFill>
              </a:rPr>
              <a:t> </a:t>
            </a:r>
            <a:br>
              <a:rPr lang="de-DE" altLang="de-DE" sz="800" dirty="0" smtClean="0">
                <a:solidFill>
                  <a:srgbClr val="FFFFFF"/>
                </a:solidFill>
              </a:rPr>
            </a:br>
            <a:r>
              <a:rPr lang="de-DE" altLang="de-DE" sz="800" dirty="0" err="1" smtClean="0">
                <a:solidFill>
                  <a:srgbClr val="FFFFFF"/>
                </a:solidFill>
              </a:rPr>
              <a:t>institucional</a:t>
            </a:r>
            <a:r>
              <a:rPr lang="de-DE" altLang="de-DE" sz="800" dirty="0" smtClean="0">
                <a:solidFill>
                  <a:srgbClr val="FFFFFF"/>
                </a:solidFill>
              </a:rPr>
              <a:t> de </a:t>
            </a:r>
            <a:br>
              <a:rPr lang="de-DE" altLang="de-DE" sz="800" dirty="0" smtClean="0">
                <a:solidFill>
                  <a:srgbClr val="FFFFFF"/>
                </a:solidFill>
              </a:rPr>
            </a:br>
            <a:r>
              <a:rPr lang="de-DE" altLang="de-DE" sz="800" dirty="0" smtClean="0">
                <a:solidFill>
                  <a:srgbClr val="FFFFFF"/>
                </a:solidFill>
              </a:rPr>
              <a:t>AMEXCID</a:t>
            </a:r>
            <a:br>
              <a:rPr lang="de-DE" altLang="de-DE" sz="800" dirty="0" smtClean="0">
                <a:solidFill>
                  <a:srgbClr val="FFFFFF"/>
                </a:solidFill>
              </a:rPr>
            </a:br>
            <a:r>
              <a:rPr lang="de-DE" altLang="de-DE" sz="800" dirty="0" smtClean="0">
                <a:solidFill>
                  <a:srgbClr val="FFFFFF"/>
                </a:solidFill>
              </a:rPr>
              <a:t>Agenda 2030</a:t>
            </a:r>
          </a:p>
          <a:p>
            <a:pPr algn="ctr" eaLnBrk="1" hangingPunct="1">
              <a:spcAft>
                <a:spcPts val="0"/>
              </a:spcAft>
              <a:buClr>
                <a:srgbClr val="C80F0F"/>
              </a:buClr>
            </a:pPr>
            <a:r>
              <a:rPr lang="de-DE" altLang="de-DE" sz="800" dirty="0" smtClean="0">
                <a:solidFill>
                  <a:srgbClr val="FFFFFF"/>
                </a:solidFill>
              </a:rPr>
              <a:t>Cooperación Triangular</a:t>
            </a:r>
          </a:p>
          <a:p>
            <a:pPr algn="ctr" eaLnBrk="1" hangingPunct="1">
              <a:spcAft>
                <a:spcPts val="800"/>
              </a:spcAft>
              <a:buClr>
                <a:srgbClr val="C80F0F"/>
              </a:buClr>
            </a:pPr>
            <a:endParaRPr lang="es-MX" altLang="de-DE" sz="900" b="0" dirty="0" smtClean="0">
              <a:solidFill>
                <a:srgbClr val="FFFFFF"/>
              </a:solidFill>
            </a:endParaRPr>
          </a:p>
        </p:txBody>
      </p:sp>
      <p:sp>
        <p:nvSpPr>
          <p:cNvPr id="113" name="Rectángulo 3"/>
          <p:cNvSpPr/>
          <p:nvPr/>
        </p:nvSpPr>
        <p:spPr bwMode="auto">
          <a:xfrm>
            <a:off x="539763" y="3684443"/>
            <a:ext cx="1178699" cy="280622"/>
          </a:xfrm>
          <a:prstGeom prst="rect">
            <a:avLst/>
          </a:prstGeom>
          <a:solidFill>
            <a:srgbClr val="99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s-MX" smtClean="0"/>
          </a:p>
        </p:txBody>
      </p:sp>
      <p:sp>
        <p:nvSpPr>
          <p:cNvPr id="114" name="Line 18"/>
          <p:cNvSpPr>
            <a:spLocks noChangeShapeType="1"/>
          </p:cNvSpPr>
          <p:nvPr/>
        </p:nvSpPr>
        <p:spPr bwMode="auto">
          <a:xfrm>
            <a:off x="535131" y="3956983"/>
            <a:ext cx="1184659" cy="3614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" name="CuadroTexto 4"/>
          <p:cNvSpPr txBox="1"/>
          <p:nvPr/>
        </p:nvSpPr>
        <p:spPr>
          <a:xfrm>
            <a:off x="530958" y="3738268"/>
            <a:ext cx="419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000000"/>
                </a:solidFill>
              </a:rPr>
              <a:t>5</a:t>
            </a:r>
            <a:r>
              <a:rPr lang="es-MX" sz="1000" dirty="0" smtClean="0">
                <a:solidFill>
                  <a:srgbClr val="000000"/>
                </a:solidFill>
              </a:rPr>
              <a:t>.3</a:t>
            </a:r>
            <a:endParaRPr lang="es-MX" sz="1200" dirty="0">
              <a:solidFill>
                <a:srgbClr val="000000"/>
              </a:solidFill>
            </a:endParaRPr>
          </a:p>
        </p:txBody>
      </p:sp>
      <p:sp>
        <p:nvSpPr>
          <p:cNvPr id="116" name="CuadroTexto 251"/>
          <p:cNvSpPr txBox="1"/>
          <p:nvPr/>
        </p:nvSpPr>
        <p:spPr>
          <a:xfrm>
            <a:off x="1347064" y="3724062"/>
            <a:ext cx="357229" cy="2132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rgbClr val="000000"/>
                </a:solidFill>
              </a:rPr>
              <a:t>-</a:t>
            </a:r>
            <a:endParaRPr lang="es-MX" sz="1000" dirty="0">
              <a:solidFill>
                <a:srgbClr val="000000"/>
              </a:solidFill>
            </a:endParaRPr>
          </a:p>
        </p:txBody>
      </p:sp>
      <p:sp>
        <p:nvSpPr>
          <p:cNvPr id="117" name="Line 14"/>
          <p:cNvSpPr>
            <a:spLocks noChangeShapeType="1"/>
          </p:cNvSpPr>
          <p:nvPr/>
        </p:nvSpPr>
        <p:spPr bwMode="auto">
          <a:xfrm>
            <a:off x="912733" y="3648366"/>
            <a:ext cx="0" cy="311802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8" name="Line 14"/>
          <p:cNvSpPr>
            <a:spLocks noChangeShapeType="1"/>
          </p:cNvSpPr>
          <p:nvPr/>
        </p:nvSpPr>
        <p:spPr bwMode="auto">
          <a:xfrm>
            <a:off x="1326032" y="3653128"/>
            <a:ext cx="0" cy="311802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9" name="Rectangle 152"/>
          <p:cNvSpPr>
            <a:spLocks noChangeArrowheads="1"/>
          </p:cNvSpPr>
          <p:nvPr/>
        </p:nvSpPr>
        <p:spPr bwMode="auto">
          <a:xfrm>
            <a:off x="536081" y="3646687"/>
            <a:ext cx="1185120" cy="93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120" name="Text Box 153"/>
          <p:cNvSpPr txBox="1">
            <a:spLocks noChangeArrowheads="1"/>
          </p:cNvSpPr>
          <p:nvPr/>
        </p:nvSpPr>
        <p:spPr bwMode="auto">
          <a:xfrm>
            <a:off x="558330" y="3602632"/>
            <a:ext cx="419485" cy="15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 sz="600" b="0" dirty="0">
                <a:solidFill>
                  <a:srgbClr val="000000"/>
                </a:solidFill>
              </a:rPr>
              <a:t>BMZ</a:t>
            </a:r>
          </a:p>
        </p:txBody>
      </p:sp>
      <p:sp>
        <p:nvSpPr>
          <p:cNvPr id="121" name="Text Box 155"/>
          <p:cNvSpPr txBox="1">
            <a:spLocks noChangeArrowheads="1"/>
          </p:cNvSpPr>
          <p:nvPr/>
        </p:nvSpPr>
        <p:spPr bwMode="auto">
          <a:xfrm>
            <a:off x="917679" y="3605108"/>
            <a:ext cx="419485" cy="15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 sz="600" b="0" dirty="0">
                <a:solidFill>
                  <a:srgbClr val="000000"/>
                </a:solidFill>
              </a:rPr>
              <a:t>BMUB</a:t>
            </a:r>
          </a:p>
        </p:txBody>
      </p:sp>
      <p:sp>
        <p:nvSpPr>
          <p:cNvPr id="122" name="Text Box 158"/>
          <p:cNvSpPr txBox="1">
            <a:spLocks noChangeArrowheads="1"/>
          </p:cNvSpPr>
          <p:nvPr/>
        </p:nvSpPr>
        <p:spPr bwMode="auto">
          <a:xfrm>
            <a:off x="1300496" y="3600985"/>
            <a:ext cx="419485" cy="15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 sz="600" b="0" dirty="0" smtClean="0">
                <a:solidFill>
                  <a:srgbClr val="000000"/>
                </a:solidFill>
              </a:rPr>
              <a:t>Otros</a:t>
            </a:r>
            <a:endParaRPr lang="es-ES" altLang="es-ES" sz="600" b="0" dirty="0">
              <a:solidFill>
                <a:srgbClr val="000000"/>
              </a:solidFill>
            </a:endParaRPr>
          </a:p>
        </p:txBody>
      </p:sp>
      <p:grpSp>
        <p:nvGrpSpPr>
          <p:cNvPr id="123" name="122 Grupo"/>
          <p:cNvGrpSpPr/>
          <p:nvPr/>
        </p:nvGrpSpPr>
        <p:grpSpPr>
          <a:xfrm>
            <a:off x="245883" y="4152456"/>
            <a:ext cx="1721485" cy="2100627"/>
            <a:chOff x="235931" y="4132631"/>
            <a:chExt cx="1721485" cy="2120453"/>
          </a:xfrm>
        </p:grpSpPr>
        <p:sp>
          <p:nvSpPr>
            <p:cNvPr id="124" name="Rectangle 97"/>
            <p:cNvSpPr>
              <a:spLocks noChangeArrowheads="1"/>
            </p:cNvSpPr>
            <p:nvPr/>
          </p:nvSpPr>
          <p:spPr bwMode="auto">
            <a:xfrm>
              <a:off x="240314" y="4604320"/>
              <a:ext cx="1717102" cy="16487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517102" y="5024653"/>
              <a:ext cx="1183506" cy="70190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endParaRPr lang="de-DE" altLang="de-DE" sz="900" dirty="0" smtClean="0">
                <a:solidFill>
                  <a:srgbClr val="FFFFFF"/>
                </a:solidFill>
              </a:endParaRPr>
            </a:p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de-DE" altLang="de-DE" sz="800" dirty="0" smtClean="0">
                  <a:solidFill>
                    <a:srgbClr val="FFFFFF"/>
                  </a:solidFill>
                </a:rPr>
                <a:t>Sociedad Civil </a:t>
              </a:r>
            </a:p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es-MX" altLang="de-DE" sz="800" dirty="0">
                  <a:solidFill>
                    <a:srgbClr val="FFFFFF"/>
                  </a:solidFill>
                </a:rPr>
                <a:t>Fondo Conjunto</a:t>
              </a:r>
              <a:endParaRPr lang="de-DE" altLang="de-DE" sz="800" dirty="0">
                <a:solidFill>
                  <a:srgbClr val="FFFFFF"/>
                </a:solidFill>
              </a:endParaRPr>
            </a:p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de-DE" altLang="de-DE" sz="800" dirty="0" smtClean="0">
                  <a:solidFill>
                    <a:srgbClr val="FFFFFF"/>
                  </a:solidFill>
                </a:rPr>
                <a:t>Fortalecimiento del Estado de Derecho</a:t>
              </a:r>
            </a:p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endParaRPr lang="es-MX" altLang="de-DE" sz="900" b="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126" name="Rectangle 143"/>
            <p:cNvSpPr>
              <a:spLocks noChangeArrowheads="1"/>
            </p:cNvSpPr>
            <p:nvPr/>
          </p:nvSpPr>
          <p:spPr bwMode="auto">
            <a:xfrm>
              <a:off x="512253" y="5721044"/>
              <a:ext cx="1191979" cy="112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127" name="Text Box 153"/>
            <p:cNvSpPr txBox="1">
              <a:spLocks noChangeArrowheads="1"/>
            </p:cNvSpPr>
            <p:nvPr/>
          </p:nvSpPr>
          <p:spPr bwMode="auto">
            <a:xfrm>
              <a:off x="504921" y="5683821"/>
              <a:ext cx="4194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 smtClean="0">
                  <a:solidFill>
                    <a:srgbClr val="000000"/>
                  </a:solidFill>
                </a:rPr>
                <a:t>BMZ</a:t>
              </a:r>
              <a:endParaRPr lang="es-ES" altLang="es-ES" sz="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ángulo 134"/>
            <p:cNvSpPr/>
            <p:nvPr/>
          </p:nvSpPr>
          <p:spPr bwMode="auto">
            <a:xfrm>
              <a:off x="508729" y="5826017"/>
              <a:ext cx="1185942" cy="199803"/>
            </a:xfrm>
            <a:prstGeom prst="rect">
              <a:avLst/>
            </a:prstGeom>
            <a:solidFill>
              <a:srgbClr val="99CC00"/>
            </a:solidFill>
            <a:ln w="9525" cap="flat" cmpd="sng" algn="ctr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s-MX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9" name="Line 14"/>
            <p:cNvSpPr>
              <a:spLocks noChangeShapeType="1"/>
            </p:cNvSpPr>
            <p:nvPr/>
          </p:nvSpPr>
          <p:spPr bwMode="auto">
            <a:xfrm flipH="1">
              <a:off x="880434" y="5727960"/>
              <a:ext cx="3724" cy="29786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30" name="CuadroTexto 4"/>
            <p:cNvSpPr txBox="1"/>
            <p:nvPr/>
          </p:nvSpPr>
          <p:spPr>
            <a:xfrm>
              <a:off x="545198" y="5812412"/>
              <a:ext cx="419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>
                  <a:solidFill>
                    <a:srgbClr val="000000"/>
                  </a:solidFill>
                </a:rPr>
                <a:t>3</a:t>
              </a:r>
              <a:endParaRPr lang="es-MX" sz="1200" dirty="0">
                <a:solidFill>
                  <a:srgbClr val="000000"/>
                </a:solidFill>
              </a:endParaRPr>
            </a:p>
          </p:txBody>
        </p:sp>
        <p:sp>
          <p:nvSpPr>
            <p:cNvPr id="131" name="CuadroTexto 4"/>
            <p:cNvSpPr txBox="1"/>
            <p:nvPr/>
          </p:nvSpPr>
          <p:spPr>
            <a:xfrm>
              <a:off x="966508" y="5800413"/>
              <a:ext cx="600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>
                  <a:solidFill>
                    <a:srgbClr val="000000"/>
                  </a:solidFill>
                </a:rPr>
                <a:t>-</a:t>
              </a:r>
              <a:endParaRPr lang="es-MX" sz="1200" dirty="0">
                <a:solidFill>
                  <a:srgbClr val="000000"/>
                </a:solidFill>
              </a:endParaRPr>
            </a:p>
          </p:txBody>
        </p:sp>
        <p:sp>
          <p:nvSpPr>
            <p:cNvPr id="132" name="Line 14"/>
            <p:cNvSpPr>
              <a:spLocks noChangeShapeType="1"/>
            </p:cNvSpPr>
            <p:nvPr/>
          </p:nvSpPr>
          <p:spPr bwMode="auto">
            <a:xfrm>
              <a:off x="1277350" y="5718127"/>
              <a:ext cx="0" cy="311802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33" name="Text Box 153"/>
            <p:cNvSpPr txBox="1">
              <a:spLocks noChangeArrowheads="1"/>
            </p:cNvSpPr>
            <p:nvPr/>
          </p:nvSpPr>
          <p:spPr bwMode="auto">
            <a:xfrm>
              <a:off x="896841" y="5679731"/>
              <a:ext cx="4194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 smtClean="0">
                  <a:solidFill>
                    <a:srgbClr val="000000"/>
                  </a:solidFill>
                </a:rPr>
                <a:t>BMUB</a:t>
              </a:r>
              <a:endParaRPr lang="es-ES" altLang="es-ES" sz="600" b="0" dirty="0">
                <a:solidFill>
                  <a:srgbClr val="000000"/>
                </a:solidFill>
              </a:endParaRPr>
            </a:p>
          </p:txBody>
        </p:sp>
        <p:sp>
          <p:nvSpPr>
            <p:cNvPr id="134" name="Text Box 158"/>
            <p:cNvSpPr txBox="1">
              <a:spLocks noChangeArrowheads="1"/>
            </p:cNvSpPr>
            <p:nvPr/>
          </p:nvSpPr>
          <p:spPr bwMode="auto">
            <a:xfrm>
              <a:off x="1253165" y="5664403"/>
              <a:ext cx="4767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ES" sz="600" b="0" dirty="0" smtClean="0">
                  <a:solidFill>
                    <a:srgbClr val="000000"/>
                  </a:solidFill>
                </a:rPr>
                <a:t>Otros</a:t>
              </a:r>
              <a:endParaRPr lang="es-ES" altLang="es-ES" sz="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CuadroTexto 251"/>
            <p:cNvSpPr txBox="1"/>
            <p:nvPr/>
          </p:nvSpPr>
          <p:spPr>
            <a:xfrm>
              <a:off x="1292587" y="5802807"/>
              <a:ext cx="357229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MX" sz="100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36" name="Line 18"/>
            <p:cNvSpPr>
              <a:spLocks noChangeShapeType="1"/>
            </p:cNvSpPr>
            <p:nvPr/>
          </p:nvSpPr>
          <p:spPr bwMode="auto">
            <a:xfrm>
              <a:off x="512253" y="4724619"/>
              <a:ext cx="1188053" cy="0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37" name="Line 18"/>
            <p:cNvSpPr>
              <a:spLocks noChangeShapeType="1"/>
            </p:cNvSpPr>
            <p:nvPr/>
          </p:nvSpPr>
          <p:spPr bwMode="auto">
            <a:xfrm flipV="1">
              <a:off x="504921" y="6038655"/>
              <a:ext cx="1202684" cy="2004"/>
            </a:xfrm>
            <a:prstGeom prst="line">
              <a:avLst/>
            </a:prstGeom>
            <a:noFill/>
            <a:ln w="12700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38" name="Rectangle 11"/>
            <p:cNvSpPr>
              <a:spLocks noChangeArrowheads="1"/>
            </p:cNvSpPr>
            <p:nvPr/>
          </p:nvSpPr>
          <p:spPr bwMode="auto">
            <a:xfrm>
              <a:off x="235931" y="4132631"/>
              <a:ext cx="1717102" cy="811512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800"/>
                </a:spcAft>
                <a:buClr>
                  <a:srgbClr val="C80F0F"/>
                </a:buClr>
              </a:pPr>
              <a:r>
                <a:rPr lang="es-MX" altLang="de-DE" sz="1200" dirty="0" smtClean="0">
                  <a:solidFill>
                    <a:srgbClr val="FFFFFF"/>
                  </a:solidFill>
                </a:rPr>
                <a:t>Gobernanza y Estado de Derecho</a:t>
              </a:r>
              <a:endParaRPr lang="es-MX" altLang="de-DE"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CuadroTexto 5"/>
          <p:cNvSpPr txBox="1"/>
          <p:nvPr/>
        </p:nvSpPr>
        <p:spPr>
          <a:xfrm>
            <a:off x="933453" y="3732895"/>
            <a:ext cx="357229" cy="2132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1000" dirty="0" smtClean="0">
                <a:solidFill>
                  <a:srgbClr val="000000"/>
                </a:solidFill>
              </a:rPr>
              <a:t>-</a:t>
            </a:r>
            <a:endParaRPr lang="es-MX" sz="1000" dirty="0">
              <a:solidFill>
                <a:srgbClr val="000000"/>
              </a:solidFill>
            </a:endParaRPr>
          </a:p>
        </p:txBody>
      </p:sp>
      <p:sp>
        <p:nvSpPr>
          <p:cNvPr id="140" name="Textfeld 129"/>
          <p:cNvSpPr txBox="1"/>
          <p:nvPr/>
        </p:nvSpPr>
        <p:spPr>
          <a:xfrm>
            <a:off x="255641" y="6377993"/>
            <a:ext cx="3315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0" dirty="0" smtClean="0"/>
              <a:t>* En millones de euros</a:t>
            </a:r>
            <a:endParaRPr lang="es-MX" sz="1050" b="0" dirty="0"/>
          </a:p>
        </p:txBody>
      </p:sp>
    </p:spTree>
    <p:extLst>
      <p:ext uri="{BB962C8B-B14F-4D97-AF65-F5344CB8AC3E}">
        <p14:creationId xmlns:p14="http://schemas.microsoft.com/office/powerpoint/2010/main" val="3913593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0" y="6567939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Fecha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50">
            <a:extLst>
              <a:ext uri="{FF2B5EF4-FFF2-40B4-BE49-F238E27FC236}">
                <a16:creationId xmlns:a16="http://schemas.microsoft.com/office/drawing/2014/main" xmlns="" id="{3FB5F4D2-F7AB-4653-973D-DCA37D89B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426" y="2066683"/>
            <a:ext cx="8499447" cy="4638917"/>
          </a:xfrm>
          <a:prstGeom prst="rect">
            <a:avLst/>
          </a:prstGeom>
        </p:spPr>
      </p:pic>
      <p:sp>
        <p:nvSpPr>
          <p:cNvPr id="11" name="Título 24"/>
          <p:cNvSpPr txBox="1">
            <a:spLocks/>
          </p:cNvSpPr>
          <p:nvPr/>
        </p:nvSpPr>
        <p:spPr bwMode="auto">
          <a:xfrm>
            <a:off x="389636" y="1056469"/>
            <a:ext cx="83647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MX" sz="2400" b="0" kern="0" dirty="0" smtClean="0">
                <a:solidFill>
                  <a:srgbClr val="C00000"/>
                </a:solidFill>
              </a:rPr>
              <a:t>Clúster de cambio climático</a:t>
            </a:r>
            <a:endParaRPr lang="es-MX" sz="2400" b="0" kern="0" dirty="0">
              <a:solidFill>
                <a:srgbClr val="C00000"/>
              </a:solidFill>
            </a:endParaRPr>
          </a:p>
        </p:txBody>
      </p:sp>
      <p:sp>
        <p:nvSpPr>
          <p:cNvPr id="12" name="Elipse 2">
            <a:extLst>
              <a:ext uri="{FF2B5EF4-FFF2-40B4-BE49-F238E27FC236}">
                <a16:creationId xmlns:a16="http://schemas.microsoft.com/office/drawing/2014/main" xmlns="" id="{55721607-FA72-479E-B1BA-03EB343DD5FB}"/>
              </a:ext>
            </a:extLst>
          </p:cNvPr>
          <p:cNvSpPr/>
          <p:nvPr/>
        </p:nvSpPr>
        <p:spPr>
          <a:xfrm>
            <a:off x="484811" y="2461386"/>
            <a:ext cx="296164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1</a:t>
            </a:r>
            <a:endParaRPr lang="es-MX" dirty="0"/>
          </a:p>
        </p:txBody>
      </p:sp>
      <p:sp>
        <p:nvSpPr>
          <p:cNvPr id="13" name="Elipse 7">
            <a:extLst>
              <a:ext uri="{FF2B5EF4-FFF2-40B4-BE49-F238E27FC236}">
                <a16:creationId xmlns:a16="http://schemas.microsoft.com/office/drawing/2014/main" xmlns="" id="{FBEE6B46-6812-4FE5-AD79-84426B0286EB}"/>
              </a:ext>
            </a:extLst>
          </p:cNvPr>
          <p:cNvSpPr/>
          <p:nvPr/>
        </p:nvSpPr>
        <p:spPr>
          <a:xfrm>
            <a:off x="1420062" y="2853516"/>
            <a:ext cx="296164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2</a:t>
            </a:r>
          </a:p>
        </p:txBody>
      </p:sp>
      <p:sp>
        <p:nvSpPr>
          <p:cNvPr id="14" name="Elipse 8">
            <a:extLst>
              <a:ext uri="{FF2B5EF4-FFF2-40B4-BE49-F238E27FC236}">
                <a16:creationId xmlns:a16="http://schemas.microsoft.com/office/drawing/2014/main" xmlns="" id="{160FEA88-31AC-4D8A-B713-E2BDB271B5F2}"/>
              </a:ext>
            </a:extLst>
          </p:cNvPr>
          <p:cNvSpPr/>
          <p:nvPr/>
        </p:nvSpPr>
        <p:spPr>
          <a:xfrm>
            <a:off x="3164968" y="3147186"/>
            <a:ext cx="296164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3</a:t>
            </a:r>
          </a:p>
        </p:txBody>
      </p:sp>
      <p:sp>
        <p:nvSpPr>
          <p:cNvPr id="15" name="Elipse 9">
            <a:extLst>
              <a:ext uri="{FF2B5EF4-FFF2-40B4-BE49-F238E27FC236}">
                <a16:creationId xmlns:a16="http://schemas.microsoft.com/office/drawing/2014/main" xmlns="" id="{20089600-CB2A-491E-A083-4EF0A8446D10}"/>
              </a:ext>
            </a:extLst>
          </p:cNvPr>
          <p:cNvSpPr/>
          <p:nvPr/>
        </p:nvSpPr>
        <p:spPr>
          <a:xfrm>
            <a:off x="5049104" y="3537711"/>
            <a:ext cx="296164" cy="30480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4</a:t>
            </a:r>
          </a:p>
        </p:txBody>
      </p:sp>
      <p:sp>
        <p:nvSpPr>
          <p:cNvPr id="16" name="Elipse 10">
            <a:extLst>
              <a:ext uri="{FF2B5EF4-FFF2-40B4-BE49-F238E27FC236}">
                <a16:creationId xmlns:a16="http://schemas.microsoft.com/office/drawing/2014/main" xmlns="" id="{4EFE03EF-3E6A-4FC3-9807-5D8A7514359A}"/>
              </a:ext>
            </a:extLst>
          </p:cNvPr>
          <p:cNvSpPr/>
          <p:nvPr/>
        </p:nvSpPr>
        <p:spPr>
          <a:xfrm>
            <a:off x="5940934" y="3914390"/>
            <a:ext cx="296164" cy="30480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5</a:t>
            </a:r>
          </a:p>
        </p:txBody>
      </p:sp>
      <p:sp>
        <p:nvSpPr>
          <p:cNvPr id="17" name="Elipse 11">
            <a:extLst>
              <a:ext uri="{FF2B5EF4-FFF2-40B4-BE49-F238E27FC236}">
                <a16:creationId xmlns:a16="http://schemas.microsoft.com/office/drawing/2014/main" xmlns="" id="{324FE60A-F4B5-4DD2-B55F-AFEFAB5EB4C8}"/>
              </a:ext>
            </a:extLst>
          </p:cNvPr>
          <p:cNvSpPr/>
          <p:nvPr/>
        </p:nvSpPr>
        <p:spPr>
          <a:xfrm>
            <a:off x="5940934" y="4410870"/>
            <a:ext cx="296164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6</a:t>
            </a:r>
          </a:p>
        </p:txBody>
      </p:sp>
      <p:sp>
        <p:nvSpPr>
          <p:cNvPr id="18" name="Elipse 13">
            <a:extLst>
              <a:ext uri="{FF2B5EF4-FFF2-40B4-BE49-F238E27FC236}">
                <a16:creationId xmlns:a16="http://schemas.microsoft.com/office/drawing/2014/main" xmlns="" id="{101E294E-C437-4896-8A28-4FDF926602A7}"/>
              </a:ext>
            </a:extLst>
          </p:cNvPr>
          <p:cNvSpPr/>
          <p:nvPr/>
        </p:nvSpPr>
        <p:spPr>
          <a:xfrm>
            <a:off x="6822568" y="4882008"/>
            <a:ext cx="296164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7</a:t>
            </a:r>
          </a:p>
        </p:txBody>
      </p:sp>
      <p:sp>
        <p:nvSpPr>
          <p:cNvPr id="19" name="Elipse 15">
            <a:extLst>
              <a:ext uri="{FF2B5EF4-FFF2-40B4-BE49-F238E27FC236}">
                <a16:creationId xmlns:a16="http://schemas.microsoft.com/office/drawing/2014/main" xmlns="" id="{CD9053AC-488E-4D0F-83F3-720F83BD192A}"/>
              </a:ext>
            </a:extLst>
          </p:cNvPr>
          <p:cNvSpPr/>
          <p:nvPr/>
        </p:nvSpPr>
        <p:spPr>
          <a:xfrm>
            <a:off x="6822568" y="5516350"/>
            <a:ext cx="296164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8</a:t>
            </a:r>
          </a:p>
        </p:txBody>
      </p:sp>
      <p:sp>
        <p:nvSpPr>
          <p:cNvPr id="20" name="Elipse 16">
            <a:extLst>
              <a:ext uri="{FF2B5EF4-FFF2-40B4-BE49-F238E27FC236}">
                <a16:creationId xmlns:a16="http://schemas.microsoft.com/office/drawing/2014/main" xmlns="" id="{D6B6475B-FD6F-4A10-A2CF-EB5F782F531E}"/>
              </a:ext>
            </a:extLst>
          </p:cNvPr>
          <p:cNvSpPr/>
          <p:nvPr/>
        </p:nvSpPr>
        <p:spPr>
          <a:xfrm>
            <a:off x="6822568" y="6150692"/>
            <a:ext cx="296164" cy="304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9</a:t>
            </a:r>
          </a:p>
        </p:txBody>
      </p:sp>
      <p:sp>
        <p:nvSpPr>
          <p:cNvPr id="21" name="CuadroTexto 17">
            <a:extLst>
              <a:ext uri="{FF2B5EF4-FFF2-40B4-BE49-F238E27FC236}">
                <a16:creationId xmlns:a16="http://schemas.microsoft.com/office/drawing/2014/main" xmlns="" id="{E51468A3-F28B-48AB-AA83-B20DDBA5739A}"/>
              </a:ext>
            </a:extLst>
          </p:cNvPr>
          <p:cNvSpPr txBox="1"/>
          <p:nvPr/>
        </p:nvSpPr>
        <p:spPr>
          <a:xfrm>
            <a:off x="1559798" y="1362576"/>
            <a:ext cx="991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i="1" dirty="0">
                <a:solidFill>
                  <a:schemeClr val="bg1">
                    <a:lumMod val="50000"/>
                  </a:schemeClr>
                </a:solidFill>
              </a:rPr>
              <a:t>Entrada en vigor LGCC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4C4706D-5B7A-41F3-9174-032AFEB9E289}"/>
              </a:ext>
            </a:extLst>
          </p:cNvPr>
          <p:cNvGrpSpPr/>
          <p:nvPr/>
        </p:nvGrpSpPr>
        <p:grpSpPr>
          <a:xfrm>
            <a:off x="2065094" y="1755521"/>
            <a:ext cx="76188" cy="313686"/>
            <a:chOff x="2705100" y="1977736"/>
            <a:chExt cx="76200" cy="383430"/>
          </a:xfrm>
        </p:grpSpPr>
        <p:cxnSp>
          <p:nvCxnSpPr>
            <p:cNvPr id="23" name="Conector recto 19">
              <a:extLst>
                <a:ext uri="{FF2B5EF4-FFF2-40B4-BE49-F238E27FC236}">
                  <a16:creationId xmlns:a16="http://schemas.microsoft.com/office/drawing/2014/main" xmlns="" id="{298299ED-F687-498C-8C8B-07D51F055F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3200" y="2056883"/>
              <a:ext cx="0" cy="304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ipse 20">
              <a:extLst>
                <a:ext uri="{FF2B5EF4-FFF2-40B4-BE49-F238E27FC236}">
                  <a16:creationId xmlns:a16="http://schemas.microsoft.com/office/drawing/2014/main" xmlns="" id="{D253B1BA-48C1-4861-84C4-EE9383161E64}"/>
                </a:ext>
              </a:extLst>
            </p:cNvPr>
            <p:cNvSpPr/>
            <p:nvPr/>
          </p:nvSpPr>
          <p:spPr>
            <a:xfrm>
              <a:off x="2705100" y="1977736"/>
              <a:ext cx="76200" cy="756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5" name="CuadroTexto 23">
            <a:extLst>
              <a:ext uri="{FF2B5EF4-FFF2-40B4-BE49-F238E27FC236}">
                <a16:creationId xmlns:a16="http://schemas.microsoft.com/office/drawing/2014/main" xmlns="" id="{D7093B31-9E95-45FC-BFE7-5A4C572E82D9}"/>
              </a:ext>
            </a:extLst>
          </p:cNvPr>
          <p:cNvSpPr txBox="1"/>
          <p:nvPr/>
        </p:nvSpPr>
        <p:spPr>
          <a:xfrm>
            <a:off x="3378302" y="1374383"/>
            <a:ext cx="109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i="1" dirty="0">
                <a:solidFill>
                  <a:schemeClr val="bg1">
                    <a:lumMod val="50000"/>
                  </a:schemeClr>
                </a:solidFill>
              </a:rPr>
              <a:t>Programa Especial Cambio Climático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24F2D847-A068-46EC-8C42-214B3B38195E}"/>
              </a:ext>
            </a:extLst>
          </p:cNvPr>
          <p:cNvGrpSpPr/>
          <p:nvPr/>
        </p:nvGrpSpPr>
        <p:grpSpPr>
          <a:xfrm>
            <a:off x="3886200" y="1779134"/>
            <a:ext cx="76192" cy="290073"/>
            <a:chOff x="2705100" y="1977736"/>
            <a:chExt cx="76200" cy="383430"/>
          </a:xfrm>
        </p:grpSpPr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xmlns="" id="{C1482B27-6DFF-4D85-96E4-32F33C5A19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3200" y="2056883"/>
              <a:ext cx="0" cy="304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xmlns="" id="{BF18D23D-FF95-41A0-97BA-EE23CA22F2C6}"/>
                </a:ext>
              </a:extLst>
            </p:cNvPr>
            <p:cNvSpPr/>
            <p:nvPr/>
          </p:nvSpPr>
          <p:spPr>
            <a:xfrm>
              <a:off x="2705100" y="1977736"/>
              <a:ext cx="76200" cy="756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A29E0148-34BF-4ED5-8B1C-EA1AEE23EE32}"/>
              </a:ext>
            </a:extLst>
          </p:cNvPr>
          <p:cNvSpPr txBox="1"/>
          <p:nvPr/>
        </p:nvSpPr>
        <p:spPr>
          <a:xfrm>
            <a:off x="4255975" y="1371600"/>
            <a:ext cx="109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i="1" dirty="0">
                <a:solidFill>
                  <a:schemeClr val="bg1">
                    <a:lumMod val="50000"/>
                  </a:schemeClr>
                </a:solidFill>
              </a:rPr>
              <a:t>Acuerdo de </a:t>
            </a:r>
          </a:p>
          <a:p>
            <a:pPr algn="ctr"/>
            <a:r>
              <a:rPr lang="es-MX" sz="800" i="1" dirty="0">
                <a:solidFill>
                  <a:schemeClr val="bg1">
                    <a:lumMod val="50000"/>
                  </a:schemeClr>
                </a:solidFill>
              </a:rPr>
              <a:t>París</a:t>
            </a: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160D064-6134-4BD4-95F4-D3F700D51BE4}"/>
              </a:ext>
            </a:extLst>
          </p:cNvPr>
          <p:cNvGrpSpPr/>
          <p:nvPr/>
        </p:nvGrpSpPr>
        <p:grpSpPr>
          <a:xfrm>
            <a:off x="4763873" y="1776351"/>
            <a:ext cx="76192" cy="290073"/>
            <a:chOff x="2705100" y="1977736"/>
            <a:chExt cx="76200" cy="383430"/>
          </a:xfrm>
        </p:grpSpPr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xmlns="" id="{4A560A3F-99C2-4CCF-AD34-F822C65642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3200" y="2056883"/>
              <a:ext cx="0" cy="304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xmlns="" id="{8FB9125B-65E6-42CA-9C61-B34C9F687C2A}"/>
                </a:ext>
              </a:extLst>
            </p:cNvPr>
            <p:cNvSpPr/>
            <p:nvPr/>
          </p:nvSpPr>
          <p:spPr>
            <a:xfrm>
              <a:off x="2705100" y="1977736"/>
              <a:ext cx="76200" cy="756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9640DA82-FD9D-4710-B7B5-D842B49A9CEB}"/>
              </a:ext>
            </a:extLst>
          </p:cNvPr>
          <p:cNvSpPr txBox="1"/>
          <p:nvPr/>
        </p:nvSpPr>
        <p:spPr>
          <a:xfrm>
            <a:off x="2461360" y="1371600"/>
            <a:ext cx="991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i="1" dirty="0">
                <a:solidFill>
                  <a:schemeClr val="bg1">
                    <a:lumMod val="50000"/>
                  </a:schemeClr>
                </a:solidFill>
              </a:rPr>
              <a:t>Impuesto al carbono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68CFAE06-4457-4F18-8FDB-85418D788AFA}"/>
              </a:ext>
            </a:extLst>
          </p:cNvPr>
          <p:cNvGrpSpPr/>
          <p:nvPr/>
        </p:nvGrpSpPr>
        <p:grpSpPr>
          <a:xfrm>
            <a:off x="2966656" y="1764545"/>
            <a:ext cx="76188" cy="313686"/>
            <a:chOff x="2705100" y="1977736"/>
            <a:chExt cx="76200" cy="383430"/>
          </a:xfrm>
        </p:grpSpPr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xmlns="" id="{59A5624E-E3D6-41A3-B87F-E3DA76BC8B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3200" y="2056883"/>
              <a:ext cx="0" cy="304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xmlns="" id="{BB08CF31-724F-4E1F-87A7-02747CB93F0E}"/>
                </a:ext>
              </a:extLst>
            </p:cNvPr>
            <p:cNvSpPr/>
            <p:nvPr/>
          </p:nvSpPr>
          <p:spPr>
            <a:xfrm>
              <a:off x="2705100" y="1977736"/>
              <a:ext cx="76200" cy="756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D69C00AF-FDBD-44D9-8119-0E5ACE6420CC}"/>
              </a:ext>
            </a:extLst>
          </p:cNvPr>
          <p:cNvSpPr txBox="1"/>
          <p:nvPr/>
        </p:nvSpPr>
        <p:spPr>
          <a:xfrm>
            <a:off x="5145102" y="1388352"/>
            <a:ext cx="1091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i="1" dirty="0">
                <a:solidFill>
                  <a:schemeClr val="bg1">
                    <a:lumMod val="50000"/>
                  </a:schemeClr>
                </a:solidFill>
              </a:rPr>
              <a:t>México ratifica el acuerdo de Paris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8E2BE4B-8482-4B08-B85C-8DE4113A99E5}"/>
              </a:ext>
            </a:extLst>
          </p:cNvPr>
          <p:cNvGrpSpPr/>
          <p:nvPr/>
        </p:nvGrpSpPr>
        <p:grpSpPr>
          <a:xfrm>
            <a:off x="5679642" y="1767327"/>
            <a:ext cx="76192" cy="290073"/>
            <a:chOff x="2705100" y="1977736"/>
            <a:chExt cx="76200" cy="383430"/>
          </a:xfrm>
        </p:grpSpPr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xmlns="" id="{0EB561B7-2F00-4FC1-96A9-7E22CEB1E9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3200" y="2056883"/>
              <a:ext cx="0" cy="304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xmlns="" id="{866436B8-441D-48C0-A366-69650A5369C4}"/>
                </a:ext>
              </a:extLst>
            </p:cNvPr>
            <p:cNvSpPr/>
            <p:nvPr/>
          </p:nvSpPr>
          <p:spPr>
            <a:xfrm>
              <a:off x="2705100" y="1977736"/>
              <a:ext cx="76200" cy="756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1" name="CuadroTexto 40">
            <a:extLst>
              <a:ext uri="{FF2B5EF4-FFF2-40B4-BE49-F238E27FC236}">
                <a16:creationId xmlns:a16="http://schemas.microsoft.com/office/drawing/2014/main" xmlns="" id="{E65BED45-4488-47AE-9B10-F67D320011DD}"/>
              </a:ext>
            </a:extLst>
          </p:cNvPr>
          <p:cNvSpPr txBox="1"/>
          <p:nvPr/>
        </p:nvSpPr>
        <p:spPr>
          <a:xfrm>
            <a:off x="6034067" y="1371600"/>
            <a:ext cx="1275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i="1" dirty="0">
                <a:solidFill>
                  <a:schemeClr val="bg1">
                    <a:lumMod val="50000"/>
                  </a:schemeClr>
                </a:solidFill>
              </a:rPr>
              <a:t>Lanzamiento ejercicio Mercado Carbono</a:t>
            </a: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ABB88387-5EAA-452A-A13F-54B1AB3CD010}"/>
              </a:ext>
            </a:extLst>
          </p:cNvPr>
          <p:cNvGrpSpPr/>
          <p:nvPr/>
        </p:nvGrpSpPr>
        <p:grpSpPr>
          <a:xfrm>
            <a:off x="6595407" y="1776351"/>
            <a:ext cx="76192" cy="290073"/>
            <a:chOff x="2705100" y="1977736"/>
            <a:chExt cx="76200" cy="383430"/>
          </a:xfrm>
        </p:grpSpPr>
        <p:cxnSp>
          <p:nvCxnSpPr>
            <p:cNvPr id="43" name="Conector recto 42">
              <a:extLst>
                <a:ext uri="{FF2B5EF4-FFF2-40B4-BE49-F238E27FC236}">
                  <a16:creationId xmlns:a16="http://schemas.microsoft.com/office/drawing/2014/main" xmlns="" id="{2B0B74ED-2129-477C-B58B-F16AE5260D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3200" y="2056883"/>
              <a:ext cx="0" cy="304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xmlns="" id="{D594E26B-A6B7-4921-8C93-BFC20EEF8F6F}"/>
                </a:ext>
              </a:extLst>
            </p:cNvPr>
            <p:cNvSpPr/>
            <p:nvPr/>
          </p:nvSpPr>
          <p:spPr>
            <a:xfrm>
              <a:off x="2705100" y="1977736"/>
              <a:ext cx="76200" cy="756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5" name="CuadroTexto 22">
            <a:extLst>
              <a:ext uri="{FF2B5EF4-FFF2-40B4-BE49-F238E27FC236}">
                <a16:creationId xmlns:a16="http://schemas.microsoft.com/office/drawing/2014/main" xmlns="" id="{814FA36C-4EF9-406C-9C16-D033552045D5}"/>
              </a:ext>
            </a:extLst>
          </p:cNvPr>
          <p:cNvSpPr txBox="1"/>
          <p:nvPr/>
        </p:nvSpPr>
        <p:spPr>
          <a:xfrm>
            <a:off x="3962392" y="5831368"/>
            <a:ext cx="1816239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US" sz="1100" b="1" dirty="0"/>
              <a:t>Portafolio actual: </a:t>
            </a:r>
          </a:p>
          <a:p>
            <a:pPr algn="ctr"/>
            <a:r>
              <a:rPr lang="es-US" sz="1100" dirty="0"/>
              <a:t>6 proyectos bilaterales</a:t>
            </a:r>
          </a:p>
          <a:p>
            <a:pPr algn="ctr"/>
            <a:r>
              <a:rPr lang="es-US" sz="1100" dirty="0"/>
              <a:t>2 proyectos globales</a:t>
            </a:r>
          </a:p>
          <a:p>
            <a:pPr algn="ctr"/>
            <a:r>
              <a:rPr lang="es-US" sz="1100" dirty="0"/>
              <a:t>EUR 20.69 millones</a:t>
            </a:r>
          </a:p>
        </p:txBody>
      </p:sp>
      <p:sp>
        <p:nvSpPr>
          <p:cNvPr id="46" name="Rectángulo 51">
            <a:extLst>
              <a:ext uri="{FF2B5EF4-FFF2-40B4-BE49-F238E27FC236}">
                <a16:creationId xmlns:a16="http://schemas.microsoft.com/office/drawing/2014/main" xmlns="" id="{502B6C36-58F5-4480-AB99-2557685E0ADD}"/>
              </a:ext>
            </a:extLst>
          </p:cNvPr>
          <p:cNvSpPr/>
          <p:nvPr/>
        </p:nvSpPr>
        <p:spPr>
          <a:xfrm>
            <a:off x="7162800" y="3200400"/>
            <a:ext cx="1066800" cy="288000"/>
          </a:xfrm>
          <a:prstGeom prst="rect">
            <a:avLst/>
          </a:prstGeom>
          <a:solidFill>
            <a:srgbClr val="F8EDEC"/>
          </a:solidFill>
          <a:ln>
            <a:solidFill>
              <a:srgbClr val="F8ED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7" name="CuadroTexto 52">
            <a:extLst>
              <a:ext uri="{FF2B5EF4-FFF2-40B4-BE49-F238E27FC236}">
                <a16:creationId xmlns:a16="http://schemas.microsoft.com/office/drawing/2014/main" xmlns="" id="{9B4CFA60-D959-438D-BF82-BB929016BC45}"/>
              </a:ext>
            </a:extLst>
          </p:cNvPr>
          <p:cNvSpPr txBox="1"/>
          <p:nvPr/>
        </p:nvSpPr>
        <p:spPr>
          <a:xfrm>
            <a:off x="114414" y="1453040"/>
            <a:ext cx="430887" cy="484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800" b="1" i="1" dirty="0">
                <a:solidFill>
                  <a:schemeClr val="bg1">
                    <a:lumMod val="50000"/>
                  </a:schemeClr>
                </a:solidFill>
              </a:rPr>
              <a:t>Marco político</a:t>
            </a:r>
          </a:p>
        </p:txBody>
      </p:sp>
    </p:spTree>
    <p:extLst>
      <p:ext uri="{BB962C8B-B14F-4D97-AF65-F5344CB8AC3E}">
        <p14:creationId xmlns:p14="http://schemas.microsoft.com/office/powerpoint/2010/main" val="1424046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0" y="6567939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Fecha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>
          <a:xfrm rot="16200000">
            <a:off x="-1789883" y="3486977"/>
            <a:ext cx="5282545" cy="679889"/>
          </a:xfrm>
        </p:spPr>
        <p:txBody>
          <a:bodyPr/>
          <a:lstStyle/>
          <a:p>
            <a:r>
              <a:rPr lang="es-MX" sz="2000" dirty="0"/>
              <a:t> Apoyo en el desarrollo de los instrumentos de política climática federal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99869"/>
              </p:ext>
            </p:extLst>
          </p:nvPr>
        </p:nvGraphicFramePr>
        <p:xfrm>
          <a:off x="1339738" y="1066402"/>
          <a:ext cx="6456693" cy="5215055"/>
        </p:xfrm>
        <a:graphic>
          <a:graphicData uri="http://schemas.openxmlformats.org/drawingml/2006/table">
            <a:tbl>
              <a:tblPr/>
              <a:tblGrid>
                <a:gridCol w="509738"/>
                <a:gridCol w="1665147"/>
                <a:gridCol w="1472580"/>
                <a:gridCol w="1472580"/>
                <a:gridCol w="1336648"/>
              </a:tblGrid>
              <a:tr h="26183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45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1" u="none" strike="noStrike">
                          <a:solidFill>
                            <a:srgbClr val="7F7F7F"/>
                          </a:solidFill>
                          <a:effectLst/>
                          <a:latin typeface="Calibri"/>
                        </a:rPr>
                        <a:t>Acuerdo de París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1" u="none" strike="noStrike">
                          <a:solidFill>
                            <a:srgbClr val="7F7F7F"/>
                          </a:solidFill>
                          <a:effectLst/>
                          <a:latin typeface="Calibri"/>
                        </a:rPr>
                        <a:t>México ratifica el acuerdo de Paris</a:t>
                      </a: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1" u="none" strike="noStrike">
                          <a:solidFill>
                            <a:srgbClr val="7F7F7F"/>
                          </a:solidFill>
                          <a:effectLst/>
                          <a:latin typeface="Calibri"/>
                        </a:rPr>
                        <a:t>Lanzamiento ejercicio Mercado Carbono</a:t>
                      </a: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i="1" u="none" strike="noStrike">
                          <a:solidFill>
                            <a:srgbClr val="7F7F7F"/>
                          </a:solidFill>
                          <a:effectLst/>
                          <a:latin typeface="Calibri"/>
                        </a:rPr>
                        <a:t>Iniciativa reforma LGCC (Diputados)</a:t>
                      </a:r>
                    </a:p>
                  </a:txBody>
                  <a:tcPr marL="3083" marR="3083" marT="30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3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Instrumentos rectores</a:t>
                      </a:r>
                    </a:p>
                  </a:txBody>
                  <a:tcPr marL="3083" marR="3083" marT="3083" marB="0" vert="vert27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833C0C"/>
                          </a:solidFill>
                          <a:effectLst/>
                          <a:latin typeface="Calibri"/>
                        </a:rPr>
                        <a:t>Acompañamiento en la implementación de la NDC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520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833C0C"/>
                          </a:solidFill>
                          <a:effectLst/>
                          <a:latin typeface="Calibri"/>
                        </a:rPr>
                        <a:t>Financiamiento climático ABM-NAFIN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438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Adaptación</a:t>
                      </a:r>
                    </a:p>
                  </a:txBody>
                  <a:tcPr marL="3083" marR="3083" marT="3083" marB="0" vert="vert27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44546A"/>
                          </a:solidFill>
                          <a:effectLst/>
                          <a:latin typeface="Calibri"/>
                        </a:rPr>
                        <a:t>Capacitación y difusión en el uso de la herramienta de priorización de medidas de adaptación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44546A"/>
                          </a:solidFill>
                          <a:effectLst/>
                          <a:latin typeface="Calibri"/>
                        </a:rPr>
                        <a:t>Actualización de la metodología de priorización de medidas de adaptación con enfoque de EbA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345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/>
                        </a:rPr>
                        <a:t>Capacitación del sistema de indicadores para el M&amp;E de </a:t>
                      </a:r>
                      <a:r>
                        <a:rPr lang="es-MX" sz="900" b="1" i="0" u="none" strike="noStrike" dirty="0" smtClean="0">
                          <a:solidFill>
                            <a:srgbClr val="44546A"/>
                          </a:solidFill>
                          <a:effectLst/>
                          <a:latin typeface="Calibri"/>
                        </a:rPr>
                        <a:t>adaptación</a:t>
                      </a:r>
                      <a:endParaRPr lang="es-MX" sz="900" b="1" i="0" u="none" strike="noStrike" dirty="0">
                        <a:solidFill>
                          <a:srgbClr val="44546A"/>
                        </a:solidFill>
                        <a:effectLst/>
                        <a:latin typeface="Calibri"/>
                      </a:endParaRP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/>
                        </a:rPr>
                        <a:t>Desarrollo de la Agenda de Cambio Climático y Producción Agroalimentaria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44546A"/>
                          </a:solidFill>
                          <a:effectLst/>
                          <a:latin typeface="Calibri"/>
                        </a:rPr>
                        <a:t>Sistema de indicadores para la  "Agenda de Cambio Climático y Producción Agroalimentaria"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43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44546A"/>
                          </a:solidFill>
                          <a:effectLst/>
                          <a:latin typeface="Calibri"/>
                        </a:rPr>
                        <a:t>Talleres extraordinarios con Grupo de Trabajo para las políticas de Adaptación (GT-Adapt) de la CICC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5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Mitigación</a:t>
                      </a:r>
                    </a:p>
                  </a:txBody>
                  <a:tcPr marL="3083" marR="3083" marT="3083" marB="0" vert="vert27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375623"/>
                          </a:solidFill>
                          <a:effectLst/>
                          <a:latin typeface="Calibri"/>
                        </a:rPr>
                        <a:t>Plataforma nacional para NAMAs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5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375623"/>
                          </a:solidFill>
                          <a:effectLst/>
                          <a:latin typeface="Calibri"/>
                        </a:rPr>
                        <a:t>Manual y capacitaciones al sector privado sobre el RENE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375623"/>
                          </a:solidFill>
                          <a:effectLst/>
                          <a:latin typeface="Calibri"/>
                        </a:rPr>
                        <a:t>Apoyo arquitectura de Ecozona Morelos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375623"/>
                          </a:solidFill>
                          <a:effectLst/>
                          <a:latin typeface="Calibri"/>
                        </a:rPr>
                        <a:t>Guía de contabilidad sector FOLU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6183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375623"/>
                          </a:solidFill>
                          <a:effectLst/>
                          <a:latin typeface="Calibri"/>
                        </a:rPr>
                        <a:t>Elaboración del Registro de Reducciones del RENE 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345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375623"/>
                          </a:solidFill>
                          <a:effectLst/>
                          <a:latin typeface="Calibri"/>
                        </a:rPr>
                        <a:t>Medidas condicionadas de la NDC priorizadas y costeadas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8028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SiCEM</a:t>
                      </a:r>
                    </a:p>
                  </a:txBody>
                  <a:tcPr marL="3083" marR="3083" marT="3083" marB="0" vert="vert27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solidFill>
                            <a:srgbClr val="375623"/>
                          </a:solidFill>
                          <a:effectLst/>
                          <a:latin typeface="Calibri"/>
                        </a:rPr>
                        <a:t>Preparación para el establecimientol SiCEM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/>
                        </a:rPr>
                        <a:t>Acompañamiento en la preparación de un Sistema de Comercio de Emisiones en México</a:t>
                      </a:r>
                    </a:p>
                  </a:txBody>
                  <a:tcPr marL="3083" marR="3083" marT="308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59853" y="6275626"/>
            <a:ext cx="611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0" dirty="0" smtClean="0"/>
              <a:t>Fortalecimiento de políticas a nivel </a:t>
            </a:r>
            <a:r>
              <a:rPr lang="es-MX" sz="1800" b="0" dirty="0" err="1" smtClean="0"/>
              <a:t>subnacional</a:t>
            </a:r>
            <a:endParaRPr lang="es-MX" sz="1800" b="0" dirty="0"/>
          </a:p>
        </p:txBody>
      </p:sp>
      <p:sp>
        <p:nvSpPr>
          <p:cNvPr id="10" name="9 CuadroTexto"/>
          <p:cNvSpPr txBox="1"/>
          <p:nvPr/>
        </p:nvSpPr>
        <p:spPr>
          <a:xfrm rot="16200000">
            <a:off x="5090180" y="3480469"/>
            <a:ext cx="611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0" dirty="0" smtClean="0"/>
              <a:t>Fortalecimiento de políticas a nivel </a:t>
            </a:r>
            <a:r>
              <a:rPr lang="es-MX" sz="1800" b="0" dirty="0" err="1" smtClean="0"/>
              <a:t>subnacional</a:t>
            </a:r>
            <a:endParaRPr lang="es-MX" sz="1800" b="0" dirty="0"/>
          </a:p>
        </p:txBody>
      </p:sp>
    </p:spTree>
    <p:extLst>
      <p:ext uri="{BB962C8B-B14F-4D97-AF65-F5344CB8AC3E}">
        <p14:creationId xmlns:p14="http://schemas.microsoft.com/office/powerpoint/2010/main" val="142404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0" y="6567939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Fecha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>
          <a:xfrm>
            <a:off x="412717" y="1311800"/>
            <a:ext cx="8429065" cy="648735"/>
          </a:xfrm>
        </p:spPr>
        <p:txBody>
          <a:bodyPr/>
          <a:lstStyle/>
          <a:p>
            <a:pPr algn="l"/>
            <a:r>
              <a:rPr lang="es-MX" sz="2000" dirty="0" smtClean="0">
                <a:solidFill>
                  <a:schemeClr val="tx2">
                    <a:lumMod val="75000"/>
                  </a:schemeClr>
                </a:solidFill>
              </a:rPr>
              <a:t>Logros 2015 -2018: Instrumentos de política climática federal </a:t>
            </a:r>
            <a:endParaRPr lang="es-MX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37637529"/>
              </p:ext>
            </p:extLst>
          </p:nvPr>
        </p:nvGraphicFramePr>
        <p:xfrm>
          <a:off x="1092631" y="2055677"/>
          <a:ext cx="6626309" cy="4345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2404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31" y="1814394"/>
            <a:ext cx="6169110" cy="467939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0" y="6567939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Fecha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3 Título"/>
          <p:cNvSpPr txBox="1">
            <a:spLocks/>
          </p:cNvSpPr>
          <p:nvPr/>
        </p:nvSpPr>
        <p:spPr bwMode="auto">
          <a:xfrm>
            <a:off x="412717" y="1311800"/>
            <a:ext cx="8429065" cy="64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s-MX" sz="2000" b="0" kern="0" dirty="0" smtClean="0">
                <a:solidFill>
                  <a:schemeClr val="tx2">
                    <a:lumMod val="75000"/>
                  </a:schemeClr>
                </a:solidFill>
              </a:rPr>
              <a:t>Logros 2015 -2018: Trabajo con gobiernos </a:t>
            </a:r>
            <a:r>
              <a:rPr lang="es-MX" sz="2000" b="0" kern="0" dirty="0" err="1" smtClean="0">
                <a:solidFill>
                  <a:schemeClr val="tx2">
                    <a:lumMod val="75000"/>
                  </a:schemeClr>
                </a:solidFill>
              </a:rPr>
              <a:t>subnacionales</a:t>
            </a:r>
            <a:r>
              <a:rPr lang="es-MX" sz="2000" b="0" kern="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es-MX" sz="2000" b="0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011764" y="1942453"/>
            <a:ext cx="2830018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b="0" dirty="0" smtClean="0"/>
              <a:t>Talleres regionales: </a:t>
            </a:r>
          </a:p>
          <a:p>
            <a:pPr marL="285750" indent="-285750">
              <a:buFontTx/>
              <a:buChar char="-"/>
            </a:pPr>
            <a:r>
              <a:rPr lang="es-MX" sz="1400" b="0" dirty="0" smtClean="0"/>
              <a:t>Elementos mínimos programas de CC estatales </a:t>
            </a:r>
          </a:p>
          <a:p>
            <a:pPr marL="285750" indent="-285750">
              <a:buFontTx/>
              <a:buChar char="-"/>
            </a:pPr>
            <a:r>
              <a:rPr lang="es-MX" sz="1400" b="0" dirty="0" smtClean="0"/>
              <a:t>Aportaciones </a:t>
            </a:r>
            <a:r>
              <a:rPr lang="es-MX" sz="1400" b="0" dirty="0" err="1" smtClean="0"/>
              <a:t>subnacionales</a:t>
            </a:r>
            <a:r>
              <a:rPr lang="es-MX" sz="1400" b="0" dirty="0" smtClean="0"/>
              <a:t> a la NDC</a:t>
            </a:r>
          </a:p>
          <a:p>
            <a:r>
              <a:rPr lang="es-MX" sz="1400" b="0" dirty="0" smtClean="0"/>
              <a:t>Guía de financiamiento climático a nivel </a:t>
            </a:r>
            <a:r>
              <a:rPr lang="es-MX" sz="1400" b="0" dirty="0" err="1" smtClean="0"/>
              <a:t>subnacional</a:t>
            </a:r>
            <a:endParaRPr lang="es-MX" sz="1400" b="0" dirty="0"/>
          </a:p>
        </p:txBody>
      </p:sp>
      <p:sp>
        <p:nvSpPr>
          <p:cNvPr id="6" name="AutoShape 2"/>
          <p:cNvSpPr>
            <a:spLocks noChangeAspect="1" noChangeArrowheads="1"/>
          </p:cNvSpPr>
          <p:nvPr/>
        </p:nvSpPr>
        <p:spPr bwMode="auto">
          <a:xfrm>
            <a:off x="903288" y="1503363"/>
            <a:ext cx="7329487" cy="505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4" name="AutoShape 3"/>
          <p:cNvSpPr>
            <a:spLocks noChangeAspect="1" noChangeArrowheads="1"/>
          </p:cNvSpPr>
          <p:nvPr/>
        </p:nvSpPr>
        <p:spPr bwMode="auto">
          <a:xfrm>
            <a:off x="1055688" y="1655763"/>
            <a:ext cx="7329487" cy="505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AutoShape 4"/>
          <p:cNvSpPr>
            <a:spLocks noChangeAspect="1" noChangeArrowheads="1"/>
          </p:cNvSpPr>
          <p:nvPr/>
        </p:nvSpPr>
        <p:spPr bwMode="auto">
          <a:xfrm>
            <a:off x="1208088" y="1808163"/>
            <a:ext cx="7329487" cy="505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33" name="32 Grupo"/>
          <p:cNvGrpSpPr/>
          <p:nvPr/>
        </p:nvGrpSpPr>
        <p:grpSpPr>
          <a:xfrm>
            <a:off x="191146" y="4600052"/>
            <a:ext cx="3923654" cy="1444288"/>
            <a:chOff x="191146" y="4600052"/>
            <a:chExt cx="3923654" cy="1444288"/>
          </a:xfrm>
        </p:grpSpPr>
        <p:sp>
          <p:nvSpPr>
            <p:cNvPr id="16" name="object 12"/>
            <p:cNvSpPr txBox="1"/>
            <p:nvPr/>
          </p:nvSpPr>
          <p:spPr>
            <a:xfrm>
              <a:off x="191146" y="4600052"/>
              <a:ext cx="2854271" cy="144428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>
              <a:defPPr>
                <a:defRPr lang="es-MX"/>
              </a:defPPr>
              <a:lvl1pPr algn="ctr">
                <a:defRPr sz="16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285750" indent="-285750" algn="l">
                <a:buFont typeface="Arial" panose="020B0604020202020204" pitchFamily="34" charset="0"/>
                <a:buChar char="•"/>
              </a:pPr>
              <a:endParaRPr lang="es-MX" sz="500" b="0" dirty="0">
                <a:solidFill>
                  <a:schemeClr val="tx1"/>
                </a:solidFill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s-MX" sz="1400" b="0" dirty="0">
                  <a:solidFill>
                    <a:schemeClr val="tx1"/>
                  </a:solidFill>
                </a:rPr>
                <a:t>Sistema estatal MRV y M&amp;E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endParaRPr lang="es-MX" sz="500" b="0" dirty="0">
                <a:solidFill>
                  <a:schemeClr val="tx1"/>
                </a:solidFill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endParaRPr lang="es-MX" sz="500" b="0" dirty="0">
                <a:solidFill>
                  <a:schemeClr val="tx1"/>
                </a:solidFill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s-MX" sz="1400" b="0" dirty="0" smtClean="0">
                  <a:solidFill>
                    <a:schemeClr val="tx1"/>
                  </a:solidFill>
                </a:rPr>
                <a:t>Convocatorias del Fondo </a:t>
              </a:r>
              <a:r>
                <a:rPr lang="es-MX" sz="1400" b="0" dirty="0">
                  <a:solidFill>
                    <a:schemeClr val="tx1"/>
                  </a:solidFill>
                </a:rPr>
                <a:t>Ambiental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s-MX" sz="1400" b="0" dirty="0">
                  <a:solidFill>
                    <a:schemeClr val="tx1"/>
                  </a:solidFill>
                </a:rPr>
                <a:t>Guía Planes </a:t>
              </a:r>
              <a:r>
                <a:rPr lang="es-MX" sz="1400" b="0" dirty="0" err="1">
                  <a:solidFill>
                    <a:schemeClr val="tx1"/>
                  </a:solidFill>
                </a:rPr>
                <a:t>Muncipales</a:t>
              </a:r>
              <a:r>
                <a:rPr lang="es-MX" sz="1400" b="0" dirty="0">
                  <a:solidFill>
                    <a:schemeClr val="tx1"/>
                  </a:solidFill>
                </a:rPr>
                <a:t> de Acción </a:t>
              </a:r>
              <a:r>
                <a:rPr lang="es-MX" sz="1400" b="0" dirty="0" err="1">
                  <a:solidFill>
                    <a:schemeClr val="tx1"/>
                  </a:solidFill>
                </a:rPr>
                <a:t>Climatica</a:t>
              </a:r>
              <a:endParaRPr lang="es-MX" sz="1400" b="0" dirty="0">
                <a:solidFill>
                  <a:schemeClr val="tx1"/>
                </a:solidFill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endParaRPr lang="es-MX" sz="1400" dirty="0">
                <a:solidFill>
                  <a:srgbClr val="0070C0"/>
                </a:solidFill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endParaRPr sz="1400" dirty="0">
                <a:solidFill>
                  <a:srgbClr val="0070C0"/>
                </a:solidFill>
              </a:endParaRPr>
            </a:p>
          </p:txBody>
        </p:sp>
        <p:cxnSp>
          <p:nvCxnSpPr>
            <p:cNvPr id="22" name="21 Conector recto de flecha"/>
            <p:cNvCxnSpPr>
              <a:stCxn id="16" idx="3"/>
            </p:cNvCxnSpPr>
            <p:nvPr/>
          </p:nvCxnSpPr>
          <p:spPr bwMode="auto">
            <a:xfrm flipV="1">
              <a:off x="3045417" y="5067946"/>
              <a:ext cx="1069383" cy="2542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4" name="33 Grupo"/>
          <p:cNvGrpSpPr/>
          <p:nvPr/>
        </p:nvGrpSpPr>
        <p:grpSpPr>
          <a:xfrm>
            <a:off x="3149745" y="5067946"/>
            <a:ext cx="2769031" cy="1730825"/>
            <a:chOff x="3149745" y="5067946"/>
            <a:chExt cx="2769031" cy="1730825"/>
          </a:xfrm>
        </p:grpSpPr>
        <p:sp>
          <p:nvSpPr>
            <p:cNvPr id="18" name="object 27"/>
            <p:cNvSpPr txBox="1"/>
            <p:nvPr/>
          </p:nvSpPr>
          <p:spPr>
            <a:xfrm>
              <a:off x="3149745" y="5888067"/>
              <a:ext cx="2769031" cy="91070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EC27D"/>
              </a:solidFill>
            </a:ln>
          </p:spPr>
          <p:txBody>
            <a:bodyPr wrap="square" lIns="0" tIns="0" rIns="0" bIns="0" rtlCol="0"/>
            <a:lstStyle>
              <a:defPPr>
                <a:defRPr lang="es-MX"/>
              </a:defPPr>
              <a:lvl1pPr marL="285750" indent="-285750">
                <a:buFont typeface="Arial" panose="020B0604020202020204" pitchFamily="34" charset="0"/>
                <a:buChar char="•"/>
                <a:defRPr sz="16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s-MX" sz="1400" b="0" dirty="0" smtClean="0">
                  <a:solidFill>
                    <a:schemeClr val="tx1"/>
                  </a:solidFill>
                </a:rPr>
                <a:t>Evaluación de captadores de agua de lluvia</a:t>
              </a:r>
              <a:endParaRPr lang="es-MX" sz="1400" b="0" dirty="0">
                <a:solidFill>
                  <a:schemeClr val="tx1"/>
                </a:solidFill>
              </a:endParaRPr>
            </a:p>
            <a:p>
              <a:r>
                <a:rPr lang="es-MX" sz="1400" b="0" dirty="0" smtClean="0">
                  <a:solidFill>
                    <a:schemeClr val="tx1"/>
                  </a:solidFill>
                </a:rPr>
                <a:t>Sistema MRV de </a:t>
              </a:r>
              <a:r>
                <a:rPr lang="es-MX" sz="1400" b="0" dirty="0" err="1" smtClean="0">
                  <a:solidFill>
                    <a:schemeClr val="tx1"/>
                  </a:solidFill>
                </a:rPr>
                <a:t>ecotecnologías</a:t>
              </a:r>
              <a:r>
                <a:rPr lang="es-MX" sz="1400" b="0" dirty="0" smtClean="0">
                  <a:solidFill>
                    <a:schemeClr val="tx1"/>
                  </a:solidFill>
                </a:rPr>
                <a:t> </a:t>
              </a:r>
              <a:endParaRPr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22 Conector recto de flecha"/>
            <p:cNvCxnSpPr/>
            <p:nvPr/>
          </p:nvCxnSpPr>
          <p:spPr bwMode="auto">
            <a:xfrm flipV="1">
              <a:off x="4491925" y="5067946"/>
              <a:ext cx="380906" cy="8315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3EC27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35 Grupo"/>
          <p:cNvGrpSpPr/>
          <p:nvPr/>
        </p:nvGrpSpPr>
        <p:grpSpPr>
          <a:xfrm>
            <a:off x="5222929" y="5322196"/>
            <a:ext cx="3618853" cy="1021223"/>
            <a:chOff x="5222929" y="5322196"/>
            <a:chExt cx="3618853" cy="1021223"/>
          </a:xfrm>
        </p:grpSpPr>
        <p:sp>
          <p:nvSpPr>
            <p:cNvPr id="20" name="object 27"/>
            <p:cNvSpPr txBox="1"/>
            <p:nvPr/>
          </p:nvSpPr>
          <p:spPr>
            <a:xfrm>
              <a:off x="6238064" y="5594974"/>
              <a:ext cx="2603718" cy="748445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>
              <a:defPPr>
                <a:defRPr lang="es-MX"/>
              </a:defPPr>
              <a:lvl1pPr marL="285750" indent="-285750">
                <a:buFont typeface="Arial" panose="020B0604020202020204" pitchFamily="34" charset="0"/>
                <a:buChar char="•"/>
                <a:defRPr sz="16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0" indent="0">
                <a:buNone/>
              </a:pPr>
              <a:endParaRPr lang="es-MX" sz="1400" b="0" dirty="0">
                <a:solidFill>
                  <a:schemeClr val="tx1"/>
                </a:solidFill>
              </a:endParaRPr>
            </a:p>
            <a:p>
              <a:pPr marL="0" indent="0">
                <a:buNone/>
              </a:pPr>
              <a:r>
                <a:rPr lang="es-MX" sz="1400" b="0" dirty="0" smtClean="0">
                  <a:solidFill>
                    <a:schemeClr val="tx1"/>
                  </a:solidFill>
                </a:rPr>
                <a:t> - Incorporación de indicadores de género en el PACC</a:t>
              </a:r>
              <a:endParaRPr lang="es-MX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24 Conector recto de flecha"/>
            <p:cNvCxnSpPr/>
            <p:nvPr/>
          </p:nvCxnSpPr>
          <p:spPr bwMode="auto">
            <a:xfrm flipH="1" flipV="1">
              <a:off x="5222929" y="5322196"/>
              <a:ext cx="1201117" cy="57731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34 Grupo"/>
          <p:cNvGrpSpPr/>
          <p:nvPr/>
        </p:nvGrpSpPr>
        <p:grpSpPr>
          <a:xfrm>
            <a:off x="5757620" y="4024556"/>
            <a:ext cx="3084162" cy="1297640"/>
            <a:chOff x="5757620" y="4024556"/>
            <a:chExt cx="3084162" cy="1297640"/>
          </a:xfrm>
        </p:grpSpPr>
        <p:sp>
          <p:nvSpPr>
            <p:cNvPr id="19" name="object 27"/>
            <p:cNvSpPr txBox="1"/>
            <p:nvPr/>
          </p:nvSpPr>
          <p:spPr>
            <a:xfrm>
              <a:off x="6072751" y="4024556"/>
              <a:ext cx="2769031" cy="5861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txBody>
            <a:bodyPr wrap="square" lIns="0" tIns="0" rIns="0" bIns="0" rtlCol="0"/>
            <a:lstStyle>
              <a:defPPr>
                <a:defRPr lang="es-MX"/>
              </a:defPPr>
              <a:lvl1pPr marL="285750" indent="-285750">
                <a:buFont typeface="Arial" panose="020B0604020202020204" pitchFamily="34" charset="0"/>
                <a:buChar char="•"/>
                <a:defRPr sz="16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0" indent="0">
                <a:buNone/>
              </a:pPr>
              <a:endParaRPr lang="es-MX" sz="1400" b="0" dirty="0">
                <a:solidFill>
                  <a:schemeClr val="tx1"/>
                </a:solidFill>
              </a:endParaRPr>
            </a:p>
            <a:p>
              <a:pPr marL="0" indent="0">
                <a:buNone/>
              </a:pPr>
              <a:r>
                <a:rPr lang="es-MX" sz="1400" b="0" dirty="0" smtClean="0">
                  <a:solidFill>
                    <a:schemeClr val="tx1"/>
                  </a:solidFill>
                </a:rPr>
                <a:t> - Sistema estatal de MRV y M&amp;E</a:t>
              </a:r>
              <a:endParaRPr lang="es-MX"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28 Conector recto de flecha"/>
            <p:cNvCxnSpPr>
              <a:stCxn id="19" idx="1"/>
            </p:cNvCxnSpPr>
            <p:nvPr/>
          </p:nvCxnSpPr>
          <p:spPr bwMode="auto">
            <a:xfrm flipH="1">
              <a:off x="5757620" y="4317649"/>
              <a:ext cx="315131" cy="10045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" name="31 Grupo"/>
          <p:cNvGrpSpPr/>
          <p:nvPr/>
        </p:nvGrpSpPr>
        <p:grpSpPr>
          <a:xfrm>
            <a:off x="152400" y="2085819"/>
            <a:ext cx="2769031" cy="944100"/>
            <a:chOff x="152400" y="2085819"/>
            <a:chExt cx="2769031" cy="944100"/>
          </a:xfrm>
        </p:grpSpPr>
        <p:sp>
          <p:nvSpPr>
            <p:cNvPr id="17" name="object 27"/>
            <p:cNvSpPr txBox="1"/>
            <p:nvPr/>
          </p:nvSpPr>
          <p:spPr>
            <a:xfrm>
              <a:off x="152400" y="2085819"/>
              <a:ext cx="2769031" cy="9441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9933"/>
              </a:solidFill>
            </a:ln>
          </p:spPr>
          <p:txBody>
            <a:bodyPr wrap="square" lIns="0" tIns="0" rIns="0" bIns="0" rtlCol="0"/>
            <a:lstStyle>
              <a:defPPr>
                <a:defRPr lang="es-MX"/>
              </a:defPPr>
              <a:lvl1pPr marL="285750" indent="-285750">
                <a:buFont typeface="Arial" panose="020B0604020202020204" pitchFamily="34" charset="0"/>
                <a:buChar char="•"/>
                <a:defRPr sz="16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sz="1400" b="0" dirty="0">
                  <a:solidFill>
                    <a:schemeClr val="tx1"/>
                  </a:solidFill>
                </a:rPr>
                <a:t>Ley Estatal de  </a:t>
              </a:r>
              <a:r>
                <a:rPr sz="1400" b="0" dirty="0" err="1">
                  <a:solidFill>
                    <a:schemeClr val="tx1"/>
                  </a:solidFill>
                </a:rPr>
                <a:t>Cambio</a:t>
              </a:r>
              <a:r>
                <a:rPr sz="1400" b="0" dirty="0">
                  <a:solidFill>
                    <a:schemeClr val="tx1"/>
                  </a:solidFill>
                </a:rPr>
                <a:t> </a:t>
              </a:r>
              <a:r>
                <a:rPr sz="1400" b="0" dirty="0" err="1" smtClean="0">
                  <a:solidFill>
                    <a:schemeClr val="tx1"/>
                  </a:solidFill>
                </a:rPr>
                <a:t>Climático</a:t>
              </a:r>
              <a:endParaRPr lang="es-MX" sz="1400" b="0" dirty="0">
                <a:solidFill>
                  <a:schemeClr val="tx1"/>
                </a:solidFill>
              </a:endParaRPr>
            </a:p>
            <a:p>
              <a:r>
                <a:rPr lang="es-MX" sz="1400" b="0" dirty="0" smtClean="0">
                  <a:solidFill>
                    <a:schemeClr val="tx1"/>
                  </a:solidFill>
                </a:rPr>
                <a:t>Reglas de operación del </a:t>
              </a:r>
              <a:r>
                <a:rPr sz="1400" b="0" dirty="0" err="1" smtClean="0">
                  <a:solidFill>
                    <a:schemeClr val="tx1"/>
                  </a:solidFill>
                </a:rPr>
                <a:t>Fondo</a:t>
              </a:r>
              <a:r>
                <a:rPr sz="1400" b="0" dirty="0" smtClean="0">
                  <a:solidFill>
                    <a:schemeClr val="tx1"/>
                  </a:solidFill>
                </a:rPr>
                <a:t>  </a:t>
              </a:r>
              <a:r>
                <a:rPr lang="es-MX" sz="1400" b="0" dirty="0" smtClean="0">
                  <a:solidFill>
                    <a:schemeClr val="tx1"/>
                  </a:solidFill>
                </a:rPr>
                <a:t>Ambiental</a:t>
              </a:r>
              <a:endParaRPr sz="1400" b="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30 Conector recto de flecha"/>
            <p:cNvCxnSpPr/>
            <p:nvPr/>
          </p:nvCxnSpPr>
          <p:spPr bwMode="auto">
            <a:xfrm>
              <a:off x="2673458" y="2742672"/>
              <a:ext cx="247973" cy="2872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24046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0" y="6567939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Fecha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Subtítulo"/>
          <p:cNvSpPr>
            <a:spLocks noGrp="1"/>
          </p:cNvSpPr>
          <p:nvPr>
            <p:ph type="subTitle" sz="quarter" idx="1"/>
          </p:nvPr>
        </p:nvSpPr>
        <p:spPr>
          <a:xfrm>
            <a:off x="629695" y="2440857"/>
            <a:ext cx="7499166" cy="395219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Formulación </a:t>
            </a:r>
            <a:r>
              <a:rPr lang="es-MX" sz="2400" dirty="0"/>
              <a:t>y el diseño de un Plan de Implementación de la </a:t>
            </a:r>
            <a:r>
              <a:rPr lang="es-MX" sz="2400" dirty="0" smtClean="0"/>
              <a:t>NDC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Elaboración del Plan Nacional de Adaptación (NAP)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Implementación de la Agenda agroalimentaria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Creación de sistemas de MRV homogéneos a nivel </a:t>
            </a:r>
            <a:r>
              <a:rPr lang="es-MX" sz="2400" dirty="0" err="1" smtClean="0"/>
              <a:t>subnacional</a:t>
            </a:r>
            <a:r>
              <a:rPr lang="es-MX" sz="24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400" dirty="0" smtClean="0"/>
              <a:t>Puesta en marcha del Sistema de Comercio de Emisiones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MX" sz="2400" dirty="0"/>
          </a:p>
        </p:txBody>
      </p:sp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>
          <a:xfrm>
            <a:off x="503695" y="1346566"/>
            <a:ext cx="7215246" cy="892939"/>
          </a:xfrm>
        </p:spPr>
        <p:txBody>
          <a:bodyPr/>
          <a:lstStyle/>
          <a:p>
            <a:pPr algn="l"/>
            <a:r>
              <a:rPr lang="es-MX" sz="2800" dirty="0" smtClean="0">
                <a:solidFill>
                  <a:srgbClr val="C00000"/>
                </a:solidFill>
              </a:rPr>
              <a:t>Próximas actividades de acompañamiento planteadas</a:t>
            </a:r>
            <a:endParaRPr lang="es-MX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4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18941" y="6571971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Página</a:t>
            </a:r>
            <a:endParaRPr lang="es-MX" sz="900" b="0" dirty="0"/>
          </a:p>
        </p:txBody>
      </p:sp>
      <p:sp>
        <p:nvSpPr>
          <p:cNvPr id="9" name="CuadroTexto 8"/>
          <p:cNvSpPr txBox="1"/>
          <p:nvPr/>
        </p:nvSpPr>
        <p:spPr>
          <a:xfrm>
            <a:off x="316300" y="6567939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0" dirty="0" smtClean="0"/>
              <a:t>Fecha</a:t>
            </a:r>
            <a:endParaRPr lang="es-MX" sz="900" b="0" dirty="0"/>
          </a:p>
        </p:txBody>
      </p:sp>
      <p:pic>
        <p:nvPicPr>
          <p:cNvPr id="8" name="Imagen 7" descr="K:\Comunicacion\Diseño\Logos\BMU-NEU 2018\BMU_2018_on_behalf_Office_Farbe_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025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ject 3"/>
          <p:cNvSpPr/>
          <p:nvPr/>
        </p:nvSpPr>
        <p:spPr>
          <a:xfrm>
            <a:off x="0" y="5158739"/>
            <a:ext cx="9144000" cy="1697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9 Rectángulo"/>
          <p:cNvSpPr/>
          <p:nvPr/>
        </p:nvSpPr>
        <p:spPr>
          <a:xfrm>
            <a:off x="316300" y="1656532"/>
            <a:ext cx="780716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MX" sz="2000" b="0" dirty="0">
                <a:solidFill>
                  <a:schemeClr val="tx1"/>
                </a:solidFill>
              </a:rPr>
              <a:t>Contactos</a:t>
            </a:r>
          </a:p>
          <a:p>
            <a:endParaRPr lang="es-MX" sz="1600" b="0" dirty="0">
              <a:solidFill>
                <a:schemeClr val="tx1"/>
              </a:solidFill>
            </a:endParaRPr>
          </a:p>
          <a:p>
            <a:r>
              <a:rPr lang="es-MX" sz="1600" b="0" dirty="0" smtClean="0">
                <a:solidFill>
                  <a:schemeClr val="tx1"/>
                </a:solidFill>
              </a:rPr>
              <a:t>Jasmin Fraatz </a:t>
            </a:r>
            <a:r>
              <a:rPr lang="es-MX" sz="1600" b="0" dirty="0">
                <a:solidFill>
                  <a:schemeClr val="tx1"/>
                </a:solidFill>
              </a:rPr>
              <a:t/>
            </a:r>
            <a:br>
              <a:rPr lang="es-MX" sz="1600" b="0" dirty="0">
                <a:solidFill>
                  <a:schemeClr val="tx1"/>
                </a:solidFill>
              </a:rPr>
            </a:br>
            <a:r>
              <a:rPr lang="es-MX" sz="1600" b="0" dirty="0" smtClean="0">
                <a:solidFill>
                  <a:schemeClr val="tx1"/>
                </a:solidFill>
              </a:rPr>
              <a:t>Directora </a:t>
            </a:r>
            <a:r>
              <a:rPr lang="es-MX" sz="1600" b="0" dirty="0">
                <a:solidFill>
                  <a:schemeClr val="tx1"/>
                </a:solidFill>
              </a:rPr>
              <a:t>Cambio Climático GIZ-México</a:t>
            </a:r>
            <a:br>
              <a:rPr lang="es-MX" sz="1600" b="0" dirty="0">
                <a:solidFill>
                  <a:schemeClr val="tx1"/>
                </a:solidFill>
              </a:rPr>
            </a:br>
            <a:r>
              <a:rPr lang="es-MX" sz="1600" b="0" dirty="0">
                <a:solidFill>
                  <a:schemeClr val="tx1"/>
                </a:solidFill>
              </a:rPr>
              <a:t>Mail: </a:t>
            </a:r>
            <a:r>
              <a:rPr lang="es-MX" sz="1600" b="0" dirty="0" err="1" smtClean="0">
                <a:solidFill>
                  <a:schemeClr val="tx1"/>
                </a:solidFill>
                <a:hlinkClick r:id="rId5"/>
              </a:rPr>
              <a:t>jasmin.fraatz@giz.de</a:t>
            </a:r>
            <a:r>
              <a:rPr lang="es-MX" sz="1600" b="0" dirty="0" smtClean="0">
                <a:solidFill>
                  <a:schemeClr val="tx1"/>
                </a:solidFill>
              </a:rPr>
              <a:t> </a:t>
            </a:r>
            <a:endParaRPr lang="es-MX" sz="1600" b="0" dirty="0">
              <a:solidFill>
                <a:schemeClr val="tx1"/>
              </a:solidFill>
            </a:endParaRPr>
          </a:p>
          <a:p>
            <a:endParaRPr lang="es-MX" sz="1600" b="0" dirty="0">
              <a:solidFill>
                <a:schemeClr val="tx1"/>
              </a:solidFill>
            </a:endParaRPr>
          </a:p>
          <a:p>
            <a:r>
              <a:rPr lang="es-MX" sz="1600" b="0" dirty="0" smtClean="0">
                <a:solidFill>
                  <a:schemeClr val="tx1"/>
                </a:solidFill>
              </a:rPr>
              <a:t>Yuriana González Ulloa </a:t>
            </a:r>
            <a:r>
              <a:rPr lang="es-MX" sz="1600" b="0" dirty="0">
                <a:solidFill>
                  <a:schemeClr val="tx1"/>
                </a:solidFill>
              </a:rPr>
              <a:t/>
            </a:r>
            <a:br>
              <a:rPr lang="es-MX" sz="1600" b="0" dirty="0">
                <a:solidFill>
                  <a:schemeClr val="tx1"/>
                </a:solidFill>
              </a:rPr>
            </a:br>
            <a:r>
              <a:rPr lang="es-MX" sz="1600" b="0" dirty="0">
                <a:solidFill>
                  <a:schemeClr val="tx1"/>
                </a:solidFill>
              </a:rPr>
              <a:t>Asesora </a:t>
            </a:r>
            <a:r>
              <a:rPr lang="es-MX" sz="1600" b="0" dirty="0" smtClean="0">
                <a:solidFill>
                  <a:schemeClr val="tx1"/>
                </a:solidFill>
              </a:rPr>
              <a:t>Alianza Mexicana Alemana de Cambio Climático </a:t>
            </a:r>
          </a:p>
          <a:p>
            <a:r>
              <a:rPr lang="es-MX" sz="1600" b="0" dirty="0" smtClean="0">
                <a:solidFill>
                  <a:schemeClr val="tx1"/>
                </a:solidFill>
              </a:rPr>
              <a:t>Mitigación y Gobiernos </a:t>
            </a:r>
            <a:r>
              <a:rPr lang="es-MX" sz="1600" b="0" dirty="0" err="1">
                <a:solidFill>
                  <a:schemeClr val="tx1"/>
                </a:solidFill>
              </a:rPr>
              <a:t>S</a:t>
            </a:r>
            <a:r>
              <a:rPr lang="es-MX" sz="1600" b="0" dirty="0" err="1" smtClean="0">
                <a:solidFill>
                  <a:schemeClr val="tx1"/>
                </a:solidFill>
              </a:rPr>
              <a:t>ubnacionales</a:t>
            </a:r>
            <a:r>
              <a:rPr lang="es-MX" sz="1600" b="0" dirty="0" smtClean="0">
                <a:solidFill>
                  <a:schemeClr val="tx1"/>
                </a:solidFill>
              </a:rPr>
              <a:t> </a:t>
            </a:r>
            <a:r>
              <a:rPr lang="es-MX" sz="1600" b="0" dirty="0">
                <a:solidFill>
                  <a:schemeClr val="tx1"/>
                </a:solidFill>
              </a:rPr>
              <a:t/>
            </a:r>
            <a:br>
              <a:rPr lang="es-MX" sz="1600" b="0" dirty="0">
                <a:solidFill>
                  <a:schemeClr val="tx1"/>
                </a:solidFill>
              </a:rPr>
            </a:br>
            <a:r>
              <a:rPr lang="es-MX" sz="1600" b="0" dirty="0">
                <a:solidFill>
                  <a:schemeClr val="tx1"/>
                </a:solidFill>
              </a:rPr>
              <a:t>Mail: </a:t>
            </a:r>
            <a:r>
              <a:rPr lang="es-MX" sz="1600" b="0" dirty="0" err="1" smtClean="0">
                <a:solidFill>
                  <a:schemeClr val="tx1"/>
                </a:solidFill>
                <a:hlinkClick r:id="rId6"/>
              </a:rPr>
              <a:t>yuriana.gonzalez@giz.de</a:t>
            </a:r>
            <a:r>
              <a:rPr lang="es-MX" sz="1600" b="0" dirty="0" smtClean="0">
                <a:solidFill>
                  <a:schemeClr val="tx1"/>
                </a:solidFill>
              </a:rPr>
              <a:t> </a:t>
            </a:r>
          </a:p>
          <a:p>
            <a:endParaRPr lang="es-MX" sz="1600" b="0" dirty="0">
              <a:solidFill>
                <a:schemeClr val="tx1"/>
              </a:solidFill>
            </a:endParaRPr>
          </a:p>
          <a:p>
            <a:endParaRPr lang="es-MX" sz="1600" b="0" dirty="0" smtClean="0">
              <a:solidFill>
                <a:schemeClr val="tx1"/>
              </a:solidFill>
            </a:endParaRPr>
          </a:p>
          <a:p>
            <a:r>
              <a:rPr lang="es-MX" sz="1600" b="0" dirty="0" smtClean="0">
                <a:solidFill>
                  <a:schemeClr val="tx1"/>
                </a:solidFill>
              </a:rPr>
              <a:t>Blog de la Alianza Mexicana-Alemana de </a:t>
            </a:r>
            <a:r>
              <a:rPr lang="es-MX" sz="1600" b="0" dirty="0">
                <a:solidFill>
                  <a:schemeClr val="tx1"/>
                </a:solidFill>
              </a:rPr>
              <a:t>Cambio Climático: </a:t>
            </a:r>
            <a:r>
              <a:rPr lang="en-US" sz="1600" u="sng" dirty="0" smtClean="0">
                <a:hlinkClick r:id="rId7"/>
              </a:rPr>
              <a:t>www.iki-alliance.mx</a:t>
            </a:r>
            <a:r>
              <a:rPr lang="es-MX" sz="1600" b="0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MX" sz="1600" b="0" dirty="0">
                <a:solidFill>
                  <a:schemeClr val="tx1"/>
                </a:solidFill>
              </a:rPr>
              <a:t>Twitter: </a:t>
            </a:r>
            <a:r>
              <a:rPr lang="es-MX" sz="1600" b="0" dirty="0">
                <a:solidFill>
                  <a:schemeClr val="tx1"/>
                </a:solidFill>
                <a:hlinkClick r:id="rId8"/>
              </a:rPr>
              <a:t>https://</a:t>
            </a:r>
            <a:r>
              <a:rPr lang="es-MX" sz="1600" b="0" dirty="0" smtClean="0">
                <a:solidFill>
                  <a:schemeClr val="tx1"/>
                </a:solidFill>
                <a:hlinkClick r:id="rId8"/>
              </a:rPr>
              <a:t>twitter.com/climate_blue</a:t>
            </a:r>
            <a:r>
              <a:rPr lang="es-MX" sz="1600" b="0" dirty="0" smtClean="0">
                <a:solidFill>
                  <a:schemeClr val="tx1"/>
                </a:solidFill>
              </a:rPr>
              <a:t> </a:t>
            </a:r>
            <a:endParaRPr lang="es-MX" sz="1600" b="0" dirty="0">
              <a:solidFill>
                <a:schemeClr val="tx1"/>
              </a:solidFill>
            </a:endParaRPr>
          </a:p>
          <a:p>
            <a:endParaRPr lang="es-MX" sz="1600" b="0" dirty="0" smtClean="0">
              <a:solidFill>
                <a:schemeClr val="tx1"/>
              </a:solidFill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2973450" y="5618989"/>
            <a:ext cx="29203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solidFill>
                  <a:srgbClr val="C70E0E"/>
                </a:solidFill>
                <a:latin typeface="Arial Black"/>
                <a:cs typeface="Arial Black"/>
              </a:rPr>
              <a:t>¡GRACIAS!</a:t>
            </a:r>
            <a:endParaRPr sz="40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2404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-powerpoint-20141103-v3">
  <a:themeElements>
    <a:clrScheme name="GIZ Farbtabelle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D0CBC1"/>
      </a:accent2>
      <a:accent3>
        <a:srgbClr val="7C7563"/>
      </a:accent3>
      <a:accent4>
        <a:srgbClr val="660000"/>
      </a:accent4>
      <a:accent5>
        <a:srgbClr val="CC0000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giz-powerpoint-20141103-v3.potx</Template>
  <TotalTime>396</TotalTime>
  <Words>844</Words>
  <Application>Microsoft Office PowerPoint</Application>
  <PresentationFormat>Presentación en pantalla (4:3)</PresentationFormat>
  <Paragraphs>249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giz-powerpoint-20141103-v3</vt:lpstr>
      <vt:lpstr>Presentación de PowerPoint</vt:lpstr>
      <vt:lpstr>Introducción: ¿Qué es la GIZ?</vt:lpstr>
      <vt:lpstr>GIZ en México </vt:lpstr>
      <vt:lpstr>Presentación de PowerPoint</vt:lpstr>
      <vt:lpstr> Apoyo en el desarrollo de los instrumentos de política climática federal</vt:lpstr>
      <vt:lpstr>Logros 2015 -2018: Instrumentos de política climática federal </vt:lpstr>
      <vt:lpstr>Presentación de PowerPoint</vt:lpstr>
      <vt:lpstr>Próximas actividades de acompañamiento planteadas</vt:lpstr>
      <vt:lpstr>Presentación de PowerPoint</vt:lpstr>
    </vt:vector>
  </TitlesOfParts>
  <Company>Crossmedia Beratung und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Ira Olaleye</dc:creator>
  <cp:keywords>GIZ-Leerfolie</cp:keywords>
  <cp:lastModifiedBy>Yuriana</cp:lastModifiedBy>
  <cp:revision>266</cp:revision>
  <cp:lastPrinted>2015-01-16T15:06:12Z</cp:lastPrinted>
  <dcterms:created xsi:type="dcterms:W3CDTF">2013-03-28T07:18:44Z</dcterms:created>
  <dcterms:modified xsi:type="dcterms:W3CDTF">2018-06-21T04:20:40Z</dcterms:modified>
</cp:coreProperties>
</file>