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2" r:id="rId2"/>
    <p:sldId id="257" r:id="rId3"/>
    <p:sldId id="258" r:id="rId4"/>
    <p:sldId id="260" r:id="rId5"/>
    <p:sldId id="264" r:id="rId6"/>
    <p:sldId id="271" r:id="rId7"/>
    <p:sldId id="265" r:id="rId8"/>
    <p:sldId id="259" r:id="rId9"/>
    <p:sldId id="269" r:id="rId10"/>
    <p:sldId id="270" r:id="rId1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9758" autoAdjust="0"/>
  </p:normalViewPr>
  <p:slideViewPr>
    <p:cSldViewPr snapToGrid="0">
      <p:cViewPr varScale="1">
        <p:scale>
          <a:sx n="85" d="100"/>
          <a:sy n="85" d="100"/>
        </p:scale>
        <p:origin x="18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E859D6-3066-4D86-9C42-AFD5C00C1E53}" type="datetimeFigureOut">
              <a:rPr lang="en-US" smtClean="0"/>
              <a:t>9/22/2021</a:t>
            </a:fld>
            <a:endParaRPr lang="en-U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F6B280-56F3-447D-9D44-70307D9E2C37}" type="slidenum">
              <a:rPr lang="en-US" smtClean="0"/>
              <a:t>‹Nº›</a:t>
            </a:fld>
            <a:endParaRPr lang="en-US"/>
          </a:p>
        </p:txBody>
      </p:sp>
    </p:spTree>
    <p:extLst>
      <p:ext uri="{BB962C8B-B14F-4D97-AF65-F5344CB8AC3E}">
        <p14:creationId xmlns:p14="http://schemas.microsoft.com/office/powerpoint/2010/main" val="81146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b="0" i="0" kern="1200" dirty="0">
                <a:solidFill>
                  <a:schemeClr val="tx1"/>
                </a:solidFill>
                <a:effectLst/>
                <a:latin typeface="+mn-lt"/>
                <a:ea typeface="+mn-ea"/>
                <a:cs typeface="+mn-cs"/>
              </a:rPr>
              <a:t>mil 200 toneladas al día de residuos de la construcción mezclado y alrededor de dos mil toneladas al día de residuos de la construcción limpio, la capacidad también para fabricar 640 metros cúbicos al día de concreto hidráulico con agregado reciclado para el programa de banquetas de la Ciudad de México, evitando así la explotación de más de 300 mil toneladas anuales de canteras y minas para la extracción de agregados naturales.</a:t>
            </a:r>
            <a:endParaRPr lang="en-US" dirty="0"/>
          </a:p>
        </p:txBody>
      </p:sp>
      <p:sp>
        <p:nvSpPr>
          <p:cNvPr id="4" name="3 Marcador de número de diapositiva"/>
          <p:cNvSpPr>
            <a:spLocks noGrp="1"/>
          </p:cNvSpPr>
          <p:nvPr>
            <p:ph type="sldNum" sz="quarter" idx="10"/>
          </p:nvPr>
        </p:nvSpPr>
        <p:spPr/>
        <p:txBody>
          <a:bodyPr/>
          <a:lstStyle/>
          <a:p>
            <a:fld id="{4EF6B280-56F3-447D-9D44-70307D9E2C37}" type="slidenum">
              <a:rPr lang="en-US" smtClean="0"/>
              <a:t>8</a:t>
            </a:fld>
            <a:endParaRPr lang="en-US"/>
          </a:p>
        </p:txBody>
      </p:sp>
    </p:spTree>
    <p:extLst>
      <p:ext uri="{BB962C8B-B14F-4D97-AF65-F5344CB8AC3E}">
        <p14:creationId xmlns:p14="http://schemas.microsoft.com/office/powerpoint/2010/main" val="3258661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169E399E-C07B-8C49-8AB0-743093D0F1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35595"/>
            <a:ext cx="12192000" cy="6929190"/>
          </a:xfrm>
          <a:prstGeom prst="rect">
            <a:avLst/>
          </a:prstGeom>
        </p:spPr>
      </p:pic>
    </p:spTree>
    <p:extLst>
      <p:ext uri="{BB962C8B-B14F-4D97-AF65-F5344CB8AC3E}">
        <p14:creationId xmlns:p14="http://schemas.microsoft.com/office/powerpoint/2010/main" val="1990728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F2D296-9B2F-49F6-A2F5-F40690FDB1D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s-ES" dirty="0"/>
              <a:t>Haga clic para modificar el estilo de título del patrón</a:t>
            </a:r>
            <a:endParaRPr lang="es-MX" dirty="0"/>
          </a:p>
        </p:txBody>
      </p:sp>
      <p:sp>
        <p:nvSpPr>
          <p:cNvPr id="3" name="Subtítulo 2">
            <a:extLst>
              <a:ext uri="{FF2B5EF4-FFF2-40B4-BE49-F238E27FC236}">
                <a16:creationId xmlns:a16="http://schemas.microsoft.com/office/drawing/2014/main" id="{8714B0EB-B922-4F50-BA5F-213EF8984BF5}"/>
              </a:ext>
            </a:extLst>
          </p:cNvPr>
          <p:cNvSpPr>
            <a:spLocks noGrp="1"/>
          </p:cNvSpPr>
          <p:nvPr>
            <p:ph type="subTitle" idx="1"/>
          </p:nvPr>
        </p:nvSpPr>
        <p:spPr>
          <a:xfrm>
            <a:off x="1524000" y="3602038"/>
            <a:ext cx="9144000" cy="143325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MX" dirty="0"/>
          </a:p>
        </p:txBody>
      </p:sp>
      <p:pic>
        <p:nvPicPr>
          <p:cNvPr id="6" name="Gráfico 5">
            <a:extLst>
              <a:ext uri="{FF2B5EF4-FFF2-40B4-BE49-F238E27FC236}">
                <a16:creationId xmlns:a16="http://schemas.microsoft.com/office/drawing/2014/main" id="{1A0A01C9-33E7-EB49-A945-822A16BFB65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591696"/>
          </a:xfrm>
          <a:prstGeom prst="rect">
            <a:avLst/>
          </a:prstGeom>
        </p:spPr>
      </p:pic>
    </p:spTree>
    <p:extLst>
      <p:ext uri="{BB962C8B-B14F-4D97-AF65-F5344CB8AC3E}">
        <p14:creationId xmlns:p14="http://schemas.microsoft.com/office/powerpoint/2010/main" val="408571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0F8662-2050-49D5-B058-45FC49793E2C}"/>
              </a:ext>
            </a:extLst>
          </p:cNvPr>
          <p:cNvSpPr>
            <a:spLocks noGrp="1"/>
          </p:cNvSpPr>
          <p:nvPr>
            <p:ph type="title"/>
          </p:nvPr>
        </p:nvSpPr>
        <p:spPr>
          <a:xfrm>
            <a:off x="838200" y="1125521"/>
            <a:ext cx="10515600" cy="1325563"/>
          </a:xfrm>
        </p:spPr>
        <p:txBody>
          <a:bodyPr/>
          <a:lstStyle/>
          <a:p>
            <a:r>
              <a:rPr lang="es-ES" dirty="0"/>
              <a:t>Haga clic para modificar el estilo de título del patrón</a:t>
            </a:r>
            <a:endParaRPr lang="es-MX" dirty="0"/>
          </a:p>
        </p:txBody>
      </p:sp>
      <p:sp>
        <p:nvSpPr>
          <p:cNvPr id="3" name="Marcador de contenido 2">
            <a:extLst>
              <a:ext uri="{FF2B5EF4-FFF2-40B4-BE49-F238E27FC236}">
                <a16:creationId xmlns:a16="http://schemas.microsoft.com/office/drawing/2014/main" id="{CF67B08D-BCBE-4E6E-B1C3-B050D79DB09A}"/>
              </a:ext>
            </a:extLst>
          </p:cNvPr>
          <p:cNvSpPr>
            <a:spLocks noGrp="1"/>
          </p:cNvSpPr>
          <p:nvPr>
            <p:ph idx="1"/>
          </p:nvPr>
        </p:nvSpPr>
        <p:spPr>
          <a:xfrm>
            <a:off x="838200" y="2531445"/>
            <a:ext cx="10515600" cy="3231632"/>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pic>
        <p:nvPicPr>
          <p:cNvPr id="6" name="Gráfico 5">
            <a:extLst>
              <a:ext uri="{FF2B5EF4-FFF2-40B4-BE49-F238E27FC236}">
                <a16:creationId xmlns:a16="http://schemas.microsoft.com/office/drawing/2014/main" id="{35712025-1478-5541-94FF-D408813EFF4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607073"/>
          </a:xfrm>
          <a:prstGeom prst="rect">
            <a:avLst/>
          </a:prstGeom>
        </p:spPr>
      </p:pic>
    </p:spTree>
    <p:extLst>
      <p:ext uri="{BB962C8B-B14F-4D97-AF65-F5344CB8AC3E}">
        <p14:creationId xmlns:p14="http://schemas.microsoft.com/office/powerpoint/2010/main" val="4253652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1E6DF5C6-5B25-B240-B2B1-ED2BAF230B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607073"/>
          </a:xfrm>
          <a:prstGeom prst="rect">
            <a:avLst/>
          </a:prstGeom>
        </p:spPr>
      </p:pic>
    </p:spTree>
    <p:extLst>
      <p:ext uri="{BB962C8B-B14F-4D97-AF65-F5344CB8AC3E}">
        <p14:creationId xmlns:p14="http://schemas.microsoft.com/office/powerpoint/2010/main" val="1977726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EA4E094-3EF5-485D-B4AF-EF27A4661977}"/>
              </a:ext>
            </a:extLst>
          </p:cNvPr>
          <p:cNvSpPr>
            <a:spLocks noGrp="1"/>
          </p:cNvSpPr>
          <p:nvPr>
            <p:ph sz="half" idx="1"/>
          </p:nvPr>
        </p:nvSpPr>
        <p:spPr>
          <a:xfrm>
            <a:off x="509016" y="780287"/>
            <a:ext cx="5013960" cy="42384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a:extLst>
              <a:ext uri="{FF2B5EF4-FFF2-40B4-BE49-F238E27FC236}">
                <a16:creationId xmlns:a16="http://schemas.microsoft.com/office/drawing/2014/main" id="{03E3BA3F-E365-4B3E-95C5-279D361639C7}"/>
              </a:ext>
            </a:extLst>
          </p:cNvPr>
          <p:cNvSpPr>
            <a:spLocks noGrp="1"/>
          </p:cNvSpPr>
          <p:nvPr>
            <p:ph sz="half" idx="2"/>
          </p:nvPr>
        </p:nvSpPr>
        <p:spPr>
          <a:xfrm>
            <a:off x="6412992" y="764921"/>
            <a:ext cx="5184648" cy="43069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pic>
        <p:nvPicPr>
          <p:cNvPr id="6" name="Gráfico 5">
            <a:extLst>
              <a:ext uri="{FF2B5EF4-FFF2-40B4-BE49-F238E27FC236}">
                <a16:creationId xmlns:a16="http://schemas.microsoft.com/office/drawing/2014/main" id="{2CAB1C26-3786-0345-8976-BE5C3A13FF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591696"/>
          </a:xfrm>
          <a:prstGeom prst="rect">
            <a:avLst/>
          </a:prstGeom>
        </p:spPr>
      </p:pic>
    </p:spTree>
    <p:extLst>
      <p:ext uri="{BB962C8B-B14F-4D97-AF65-F5344CB8AC3E}">
        <p14:creationId xmlns:p14="http://schemas.microsoft.com/office/powerpoint/2010/main" val="2276177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0141071-6120-4796-B74D-81B68C5AC404}"/>
              </a:ext>
            </a:extLst>
          </p:cNvPr>
          <p:cNvSpPr>
            <a:spLocks noGrp="1"/>
          </p:cNvSpPr>
          <p:nvPr>
            <p:ph idx="1"/>
          </p:nvPr>
        </p:nvSpPr>
        <p:spPr>
          <a:xfrm>
            <a:off x="6059424" y="597409"/>
            <a:ext cx="5295964" cy="4571999"/>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10" name="Marcador de contenido 9">
            <a:extLst>
              <a:ext uri="{FF2B5EF4-FFF2-40B4-BE49-F238E27FC236}">
                <a16:creationId xmlns:a16="http://schemas.microsoft.com/office/drawing/2014/main" id="{91646AFE-4CF3-A54E-8C74-D35230FD78B5}"/>
              </a:ext>
            </a:extLst>
          </p:cNvPr>
          <p:cNvSpPr>
            <a:spLocks noGrp="1"/>
          </p:cNvSpPr>
          <p:nvPr>
            <p:ph sz="quarter" idx="13"/>
          </p:nvPr>
        </p:nvSpPr>
        <p:spPr>
          <a:xfrm>
            <a:off x="877824" y="3266820"/>
            <a:ext cx="4303776" cy="22195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12" name="Marcador de contenido 11">
            <a:extLst>
              <a:ext uri="{FF2B5EF4-FFF2-40B4-BE49-F238E27FC236}">
                <a16:creationId xmlns:a16="http://schemas.microsoft.com/office/drawing/2014/main" id="{BC6FAC72-5C8D-0245-9160-001BEDBAE5D6}"/>
              </a:ext>
            </a:extLst>
          </p:cNvPr>
          <p:cNvSpPr>
            <a:spLocks noGrp="1"/>
          </p:cNvSpPr>
          <p:nvPr>
            <p:ph sz="quarter" idx="14"/>
          </p:nvPr>
        </p:nvSpPr>
        <p:spPr>
          <a:xfrm>
            <a:off x="706438" y="622300"/>
            <a:ext cx="4756150" cy="2133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pic>
        <p:nvPicPr>
          <p:cNvPr id="4" name="Gráfico 3">
            <a:extLst>
              <a:ext uri="{FF2B5EF4-FFF2-40B4-BE49-F238E27FC236}">
                <a16:creationId xmlns:a16="http://schemas.microsoft.com/office/drawing/2014/main" id="{3E02FE63-A4CF-C548-A41F-957A332EA8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591696"/>
          </a:xfrm>
          <a:prstGeom prst="rect">
            <a:avLst/>
          </a:prstGeom>
        </p:spPr>
      </p:pic>
    </p:spTree>
    <p:extLst>
      <p:ext uri="{BB962C8B-B14F-4D97-AF65-F5344CB8AC3E}">
        <p14:creationId xmlns:p14="http://schemas.microsoft.com/office/powerpoint/2010/main" val="1150160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434B221-2381-45EF-ADA3-579DF190A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MX" dirty="0"/>
          </a:p>
        </p:txBody>
      </p:sp>
      <p:sp>
        <p:nvSpPr>
          <p:cNvPr id="3" name="Marcador de texto 2">
            <a:extLst>
              <a:ext uri="{FF2B5EF4-FFF2-40B4-BE49-F238E27FC236}">
                <a16:creationId xmlns:a16="http://schemas.microsoft.com/office/drawing/2014/main" id="{444E2738-EBD7-46A9-9DCC-0C293D3728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fecha 3">
            <a:extLst>
              <a:ext uri="{FF2B5EF4-FFF2-40B4-BE49-F238E27FC236}">
                <a16:creationId xmlns:a16="http://schemas.microsoft.com/office/drawing/2014/main" id="{07392175-290E-45E0-8953-402A8F60DB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4E092-CC64-4AA7-9F5F-1CD10914FBE6}" type="datetimeFigureOut">
              <a:rPr lang="es-MX" smtClean="0"/>
              <a:t>22/09/2021</a:t>
            </a:fld>
            <a:endParaRPr lang="es-MX"/>
          </a:p>
        </p:txBody>
      </p:sp>
      <p:sp>
        <p:nvSpPr>
          <p:cNvPr id="5" name="Marcador de pie de página 4">
            <a:extLst>
              <a:ext uri="{FF2B5EF4-FFF2-40B4-BE49-F238E27FC236}">
                <a16:creationId xmlns:a16="http://schemas.microsoft.com/office/drawing/2014/main" id="{2B9E76EF-F530-45E8-BD87-7C96CB7145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EED0A05C-37A0-458F-A8F3-BB4B21A4D1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8A3F3F-CED9-4CDE-9F7E-3CDD0E631B76}" type="slidenum">
              <a:rPr lang="es-MX" smtClean="0"/>
              <a:t>‹Nº›</a:t>
            </a:fld>
            <a:endParaRPr lang="es-MX"/>
          </a:p>
        </p:txBody>
      </p:sp>
    </p:spTree>
    <p:extLst>
      <p:ext uri="{BB962C8B-B14F-4D97-AF65-F5344CB8AC3E}">
        <p14:creationId xmlns:p14="http://schemas.microsoft.com/office/powerpoint/2010/main" val="4166788015"/>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50" r:id="rId3"/>
    <p:sldLayoutId id="2147483655" r:id="rId4"/>
    <p:sldLayoutId id="2147483652" r:id="rId5"/>
    <p:sldLayoutId id="2147483656" r:id="rId6"/>
  </p:sldLayoutIdLst>
  <p:txStyles>
    <p:titleStyle>
      <a:lvl1pPr algn="l" defTabSz="914400" rtl="0" eaLnBrk="1" latinLnBrk="0" hangingPunct="1">
        <a:lnSpc>
          <a:spcPct val="90000"/>
        </a:lnSpc>
        <a:spcBef>
          <a:spcPct val="0"/>
        </a:spcBef>
        <a:buNone/>
        <a:defRPr sz="4400" b="1" i="0" kern="1200">
          <a:solidFill>
            <a:schemeClr val="tx1"/>
          </a:solidFill>
          <a:latin typeface="GIZ Gravur TT Cond" panose="02010506010101020102"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Z Gravur TT Cond" panose="02010506010101020102"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Z Gravur TT Cond" panose="02010506010101020102"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Z Gravur TT Cond" panose="0201050601010102010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Z Gravur TT Cond" panose="0201050601010102010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Z Gravur TT Cond" panose="02010506010101020102"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520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0583" y="5843720"/>
            <a:ext cx="1589617" cy="74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Título"/>
          <p:cNvSpPr>
            <a:spLocks noGrp="1"/>
          </p:cNvSpPr>
          <p:nvPr>
            <p:ph type="title"/>
          </p:nvPr>
        </p:nvSpPr>
        <p:spPr/>
        <p:txBody>
          <a:bodyPr>
            <a:normAutofit/>
          </a:bodyPr>
          <a:lstStyle/>
          <a:p>
            <a:r>
              <a:rPr lang="es-MX" dirty="0"/>
              <a:t>Lecciones aprendidas</a:t>
            </a:r>
            <a:endParaRPr lang="en-US" dirty="0"/>
          </a:p>
        </p:txBody>
      </p:sp>
      <p:sp>
        <p:nvSpPr>
          <p:cNvPr id="4" name="3 Marcador de contenido"/>
          <p:cNvSpPr>
            <a:spLocks noGrp="1"/>
          </p:cNvSpPr>
          <p:nvPr>
            <p:ph idx="1"/>
          </p:nvPr>
        </p:nvSpPr>
        <p:spPr>
          <a:xfrm>
            <a:off x="838200" y="2531445"/>
            <a:ext cx="5238750" cy="3231632"/>
          </a:xfrm>
        </p:spPr>
        <p:txBody>
          <a:bodyPr>
            <a:normAutofit lnSpcReduction="10000"/>
          </a:bodyPr>
          <a:lstStyle/>
          <a:p>
            <a:r>
              <a:rPr lang="es-MX" dirty="0"/>
              <a:t>Coordinación entre Gobierno (local y central), Academia y sector privado</a:t>
            </a:r>
          </a:p>
          <a:p>
            <a:r>
              <a:rPr lang="es-MX" dirty="0"/>
              <a:t>Compromiso con las metas locales, nacionales e internacionales</a:t>
            </a:r>
          </a:p>
          <a:p>
            <a:r>
              <a:rPr lang="es-MX" dirty="0" err="1"/>
              <a:t>Clean</a:t>
            </a:r>
            <a:r>
              <a:rPr lang="es-MX" dirty="0"/>
              <a:t> </a:t>
            </a:r>
            <a:r>
              <a:rPr lang="es-MX" dirty="0" err="1"/>
              <a:t>Construction</a:t>
            </a:r>
            <a:r>
              <a:rPr lang="es-MX" dirty="0"/>
              <a:t> </a:t>
            </a:r>
            <a:r>
              <a:rPr lang="es-MX" dirty="0" err="1"/>
              <a:t>Declaration</a:t>
            </a:r>
            <a:endParaRPr lang="es-MX" dirty="0"/>
          </a:p>
          <a:p>
            <a:endParaRPr lang="es-MX" dirty="0"/>
          </a:p>
          <a:p>
            <a:endParaRPr lang="es-MX" dirty="0"/>
          </a:p>
          <a:p>
            <a:endParaRPr lang="en-US" dirty="0"/>
          </a:p>
        </p:txBody>
      </p:sp>
      <p:sp>
        <p:nvSpPr>
          <p:cNvPr id="5" name="3 Marcador de contenido"/>
          <p:cNvSpPr txBox="1">
            <a:spLocks/>
          </p:cNvSpPr>
          <p:nvPr/>
        </p:nvSpPr>
        <p:spPr>
          <a:xfrm>
            <a:off x="6553200" y="2540970"/>
            <a:ext cx="4953000" cy="3231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Z Gravur TT Cond" panose="02010506010101020102"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Z Gravur TT Cond" panose="02010506010101020102"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Z Gravur TT Cond" panose="0201050601010102010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Z Gravur TT Cond" panose="0201050601010102010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Z Gravur TT Cond" panose="02010506010101020102"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b="1" dirty="0">
                <a:solidFill>
                  <a:schemeClr val="accent2"/>
                </a:solidFill>
              </a:rPr>
              <a:t>Áreas de oportunidad</a:t>
            </a:r>
          </a:p>
          <a:p>
            <a:r>
              <a:rPr lang="es-MX" dirty="0"/>
              <a:t>Coordinación metropolitana</a:t>
            </a:r>
          </a:p>
          <a:p>
            <a:r>
              <a:rPr lang="es-MX" dirty="0"/>
              <a:t>Autoconstrucción</a:t>
            </a:r>
          </a:p>
          <a:p>
            <a:endParaRPr lang="es-MX" dirty="0"/>
          </a:p>
          <a:p>
            <a:endParaRPr lang="es-MX" dirty="0"/>
          </a:p>
          <a:p>
            <a:endParaRPr lang="en-US" dirty="0"/>
          </a:p>
        </p:txBody>
      </p:sp>
    </p:spTree>
    <p:extLst>
      <p:ext uri="{BB962C8B-B14F-4D97-AF65-F5344CB8AC3E}">
        <p14:creationId xmlns:p14="http://schemas.microsoft.com/office/powerpoint/2010/main" val="1529115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18EC4C-B84B-994B-AA33-07859B3381A4}"/>
              </a:ext>
            </a:extLst>
          </p:cNvPr>
          <p:cNvSpPr>
            <a:spLocks noGrp="1"/>
          </p:cNvSpPr>
          <p:nvPr>
            <p:ph type="ctrTitle"/>
          </p:nvPr>
        </p:nvSpPr>
        <p:spPr>
          <a:xfrm>
            <a:off x="1464733" y="1410230"/>
            <a:ext cx="9144000" cy="2387600"/>
          </a:xfrm>
        </p:spPr>
        <p:txBody>
          <a:bodyPr>
            <a:normAutofit/>
          </a:bodyPr>
          <a:lstStyle/>
          <a:p>
            <a:r>
              <a:rPr lang="es-MX" sz="4800" dirty="0"/>
              <a:t>Hacía una Economía Circular de los residuos de la construcción y demolición</a:t>
            </a:r>
          </a:p>
        </p:txBody>
      </p:sp>
      <p:sp>
        <p:nvSpPr>
          <p:cNvPr id="3" name="Subtítulo 2">
            <a:extLst>
              <a:ext uri="{FF2B5EF4-FFF2-40B4-BE49-F238E27FC236}">
                <a16:creationId xmlns:a16="http://schemas.microsoft.com/office/drawing/2014/main" id="{41EA897E-1D65-0F4B-9082-EFB65938C796}"/>
              </a:ext>
            </a:extLst>
          </p:cNvPr>
          <p:cNvSpPr>
            <a:spLocks noGrp="1"/>
          </p:cNvSpPr>
          <p:nvPr>
            <p:ph type="subTitle" idx="1"/>
          </p:nvPr>
        </p:nvSpPr>
        <p:spPr>
          <a:xfrm>
            <a:off x="1524000" y="3797830"/>
            <a:ext cx="9144000" cy="1433258"/>
          </a:xfrm>
        </p:spPr>
        <p:txBody>
          <a:bodyPr/>
          <a:lstStyle/>
          <a:p>
            <a:r>
              <a:rPr lang="es-MX" dirty="0"/>
              <a:t>Secretaría del Medio Ambiente de la Ciudad de México</a:t>
            </a:r>
          </a:p>
          <a:p>
            <a:r>
              <a:rPr lang="es-MX" dirty="0" err="1"/>
              <a:t>Biól</a:t>
            </a:r>
            <a:r>
              <a:rPr lang="es-MX" dirty="0"/>
              <a:t>. </a:t>
            </a:r>
            <a:r>
              <a:rPr lang="es-MX" dirty="0" err="1"/>
              <a:t>Estefania</a:t>
            </a:r>
            <a:r>
              <a:rPr lang="es-MX" dirty="0"/>
              <a:t> Arriaga Ramos</a:t>
            </a:r>
          </a:p>
          <a:p>
            <a:r>
              <a:rPr lang="es-MX" sz="2400" dirty="0"/>
              <a:t>earriaga.sma@gmail.com</a:t>
            </a:r>
          </a:p>
          <a:p>
            <a:endParaRPr lang="es-MX" dirty="0"/>
          </a:p>
        </p:txBody>
      </p:sp>
      <p:pic>
        <p:nvPicPr>
          <p:cNvPr id="4" name="3 Imagen"/>
          <p:cNvPicPr>
            <a:picLocks noChangeAspect="1"/>
          </p:cNvPicPr>
          <p:nvPr/>
        </p:nvPicPr>
        <p:blipFill>
          <a:blip r:embed="rId2" cstate="print">
            <a:clrChange>
              <a:clrFrom>
                <a:srgbClr val="1E5C4E"/>
              </a:clrFrom>
              <a:clrTo>
                <a:srgbClr val="1E5C4E">
                  <a:alpha val="0"/>
                </a:srgbClr>
              </a:clrTo>
            </a:clrChange>
            <a:lum bright="70000" contrast="-70000"/>
            <a:extLst>
              <a:ext uri="{28A0092B-C50C-407E-A947-70E740481C1C}">
                <a14:useLocalDpi xmlns:a14="http://schemas.microsoft.com/office/drawing/2010/main" val="0"/>
              </a:ext>
            </a:extLst>
          </a:blip>
          <a:stretch>
            <a:fillRect/>
          </a:stretch>
        </p:blipFill>
        <p:spPr>
          <a:xfrm>
            <a:off x="799017" y="908050"/>
            <a:ext cx="3118745" cy="810683"/>
          </a:xfrm>
          <a:prstGeom prst="rect">
            <a:avLst/>
          </a:prstGeom>
        </p:spPr>
      </p:pic>
      <p:pic>
        <p:nvPicPr>
          <p:cNvPr id="1034" name="Picture 10"/>
          <p:cNvPicPr>
            <a:picLocks noChangeAspect="1" noChangeArrowheads="1"/>
          </p:cNvPicPr>
          <p:nvPr/>
        </p:nvPicPr>
        <p:blipFill>
          <a:blip r:embed="rId3">
            <a:clrChange>
              <a:clrFrom>
                <a:srgbClr val="9C2149"/>
              </a:clrFrom>
              <a:clrTo>
                <a:srgbClr val="9C2149">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30256" y="891117"/>
            <a:ext cx="2260682" cy="658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3865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361807-D15A-2B42-98F7-B252BF35C443}"/>
              </a:ext>
            </a:extLst>
          </p:cNvPr>
          <p:cNvSpPr>
            <a:spLocks noGrp="1"/>
          </p:cNvSpPr>
          <p:nvPr>
            <p:ph type="title"/>
          </p:nvPr>
        </p:nvSpPr>
        <p:spPr>
          <a:xfrm>
            <a:off x="711200" y="1087421"/>
            <a:ext cx="10922000" cy="1325563"/>
          </a:xfrm>
        </p:spPr>
        <p:txBody>
          <a:bodyPr>
            <a:normAutofit/>
          </a:bodyPr>
          <a:lstStyle/>
          <a:p>
            <a:r>
              <a:rPr lang="es-MX" sz="4000" dirty="0"/>
              <a:t>Punto de partida</a:t>
            </a:r>
          </a:p>
        </p:txBody>
      </p:sp>
      <p:sp>
        <p:nvSpPr>
          <p:cNvPr id="3" name="Marcador de contenido 2">
            <a:extLst>
              <a:ext uri="{FF2B5EF4-FFF2-40B4-BE49-F238E27FC236}">
                <a16:creationId xmlns:a16="http://schemas.microsoft.com/office/drawing/2014/main" id="{E1819BA1-28FE-2042-9518-2315FDEE35D8}"/>
              </a:ext>
            </a:extLst>
          </p:cNvPr>
          <p:cNvSpPr>
            <a:spLocks noGrp="1"/>
          </p:cNvSpPr>
          <p:nvPr>
            <p:ph idx="1"/>
          </p:nvPr>
        </p:nvSpPr>
        <p:spPr>
          <a:xfrm>
            <a:off x="660400" y="2416838"/>
            <a:ext cx="6134100" cy="3231632"/>
          </a:xfrm>
        </p:spPr>
        <p:txBody>
          <a:bodyPr>
            <a:noAutofit/>
          </a:bodyPr>
          <a:lstStyle/>
          <a:p>
            <a:pPr>
              <a:lnSpc>
                <a:spcPct val="150000"/>
              </a:lnSpc>
            </a:pPr>
            <a:r>
              <a:rPr lang="es-MX" sz="2600" dirty="0"/>
              <a:t>Más de 9 millones de habitantes (20 millones en la ZMVM)</a:t>
            </a:r>
          </a:p>
          <a:p>
            <a:pPr>
              <a:lnSpc>
                <a:spcPct val="150000"/>
              </a:lnSpc>
            </a:pPr>
            <a:r>
              <a:rPr lang="es-MX" sz="2600" dirty="0"/>
              <a:t>60% suelo de conservación</a:t>
            </a:r>
          </a:p>
          <a:p>
            <a:pPr>
              <a:lnSpc>
                <a:spcPct val="150000"/>
              </a:lnSpc>
            </a:pPr>
            <a:r>
              <a:rPr lang="es-MX" sz="2600" dirty="0"/>
              <a:t>14,700 toneladas de RCD/día</a:t>
            </a:r>
          </a:p>
          <a:p>
            <a:pPr>
              <a:lnSpc>
                <a:spcPct val="150000"/>
              </a:lnSpc>
            </a:pPr>
            <a:r>
              <a:rPr lang="es-MX" sz="2600" dirty="0"/>
              <a:t>Sismo 19 de septiembre 2017</a:t>
            </a:r>
          </a:p>
        </p:txBody>
      </p:sp>
      <p:pic>
        <p:nvPicPr>
          <p:cNvPr id="2051"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0583" y="5843720"/>
            <a:ext cx="1589617" cy="74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4097" y="2472069"/>
            <a:ext cx="4168604" cy="3261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173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0583" y="5843720"/>
            <a:ext cx="1589617" cy="74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2" descr="20 motivos para dejarlo todo e irte a Ciudad de Méxi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5 Marcador de contenido"/>
          <p:cNvSpPr>
            <a:spLocks noGrp="1"/>
          </p:cNvSpPr>
          <p:nvPr>
            <p:ph sz="half" idx="1"/>
          </p:nvPr>
        </p:nvSpPr>
        <p:spPr/>
        <p:txBody>
          <a:bodyPr/>
          <a:lstStyle/>
          <a:p>
            <a:endParaRPr lang="en-US" dirty="0"/>
          </a:p>
        </p:txBody>
      </p:sp>
      <p:pic>
        <p:nvPicPr>
          <p:cNvPr id="10"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15" r="10756"/>
          <a:stretch/>
        </p:blipFill>
        <p:spPr bwMode="auto">
          <a:xfrm>
            <a:off x="460375" y="766567"/>
            <a:ext cx="2916692" cy="324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8820" y="1841500"/>
            <a:ext cx="2539165" cy="3392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6413500" y="1189920"/>
            <a:ext cx="5184775" cy="3457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1472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361807-D15A-2B42-98F7-B252BF35C443}"/>
              </a:ext>
            </a:extLst>
          </p:cNvPr>
          <p:cNvSpPr>
            <a:spLocks noGrp="1"/>
          </p:cNvSpPr>
          <p:nvPr>
            <p:ph type="title"/>
          </p:nvPr>
        </p:nvSpPr>
        <p:spPr/>
        <p:txBody>
          <a:bodyPr>
            <a:normAutofit/>
          </a:bodyPr>
          <a:lstStyle/>
          <a:p>
            <a:r>
              <a:rPr lang="es-MX" dirty="0"/>
              <a:t>Visión</a:t>
            </a:r>
          </a:p>
        </p:txBody>
      </p:sp>
      <p:sp>
        <p:nvSpPr>
          <p:cNvPr id="3" name="Marcador de contenido 2">
            <a:extLst>
              <a:ext uri="{FF2B5EF4-FFF2-40B4-BE49-F238E27FC236}">
                <a16:creationId xmlns:a16="http://schemas.microsoft.com/office/drawing/2014/main" id="{E1819BA1-28FE-2042-9518-2315FDEE35D8}"/>
              </a:ext>
            </a:extLst>
          </p:cNvPr>
          <p:cNvSpPr>
            <a:spLocks noGrp="1"/>
          </p:cNvSpPr>
          <p:nvPr>
            <p:ph idx="1"/>
          </p:nvPr>
        </p:nvSpPr>
        <p:spPr>
          <a:xfrm>
            <a:off x="838200" y="2362200"/>
            <a:ext cx="10515600" cy="3400877"/>
          </a:xfrm>
        </p:spPr>
        <p:txBody>
          <a:bodyPr>
            <a:normAutofit fontScale="92500" lnSpcReduction="10000"/>
          </a:bodyPr>
          <a:lstStyle/>
          <a:p>
            <a:r>
              <a:rPr lang="es-MX" dirty="0"/>
              <a:t>Construir una ciudad basada en la economía circular para reducir el consumo de recursos naturales con una visión regenerativa centrada en las personas a través de la extensión del tiempo de vida de los productos y reducción de residuos, que permita un desarrollo económico justo para todas las personas con apoyo de innovación tecnológica, educación, cultura ambiental y un marco normativo que coadyuve a la transición a una ciudad inclusiva, segura, </a:t>
            </a:r>
            <a:r>
              <a:rPr lang="es-MX" dirty="0" err="1"/>
              <a:t>resiliente</a:t>
            </a:r>
            <a:r>
              <a:rPr lang="es-MX" dirty="0"/>
              <a:t>, sostenible y de derechos con menor impacto ambiental y facilite el cumplimiento a los compromisos y agendas internacionales.</a:t>
            </a:r>
            <a:br>
              <a:rPr lang="es-MX" dirty="0"/>
            </a:br>
            <a:endParaRPr lang="es-MX" dirty="0"/>
          </a:p>
        </p:txBody>
      </p:sp>
      <p:pic>
        <p:nvPicPr>
          <p:cNvPr id="4"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0583" y="5843720"/>
            <a:ext cx="1589617" cy="74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9700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361807-D15A-2B42-98F7-B252BF35C443}"/>
              </a:ext>
            </a:extLst>
          </p:cNvPr>
          <p:cNvSpPr>
            <a:spLocks noGrp="1"/>
          </p:cNvSpPr>
          <p:nvPr>
            <p:ph type="title"/>
          </p:nvPr>
        </p:nvSpPr>
        <p:spPr/>
        <p:txBody>
          <a:bodyPr>
            <a:normAutofit/>
          </a:bodyPr>
          <a:lstStyle/>
          <a:p>
            <a:r>
              <a:rPr lang="es-MX" dirty="0"/>
              <a:t>Objetivo</a:t>
            </a:r>
          </a:p>
        </p:txBody>
      </p:sp>
      <p:sp>
        <p:nvSpPr>
          <p:cNvPr id="3" name="Marcador de contenido 2">
            <a:extLst>
              <a:ext uri="{FF2B5EF4-FFF2-40B4-BE49-F238E27FC236}">
                <a16:creationId xmlns:a16="http://schemas.microsoft.com/office/drawing/2014/main" id="{E1819BA1-28FE-2042-9518-2315FDEE35D8}"/>
              </a:ext>
            </a:extLst>
          </p:cNvPr>
          <p:cNvSpPr>
            <a:spLocks noGrp="1"/>
          </p:cNvSpPr>
          <p:nvPr>
            <p:ph idx="1"/>
          </p:nvPr>
        </p:nvSpPr>
        <p:spPr>
          <a:xfrm>
            <a:off x="676275" y="2442843"/>
            <a:ext cx="5838825" cy="3400877"/>
          </a:xfrm>
        </p:spPr>
        <p:txBody>
          <a:bodyPr>
            <a:normAutofit/>
          </a:bodyPr>
          <a:lstStyle/>
          <a:p>
            <a:r>
              <a:rPr lang="es-MX" sz="2400" dirty="0"/>
              <a:t>Reintegrar los residuos generados a las la cadena de valor a través de la reutilización y el reciclaje, así como aprovecharlos mediante la aplicación de tecnologías sustentables para reducir tanto el volumen destinado a disposición final en rellenos sanitarios, como la cantidad de emisiones derivadas de esta gestión. </a:t>
            </a:r>
          </a:p>
        </p:txBody>
      </p:sp>
      <p:pic>
        <p:nvPicPr>
          <p:cNvPr id="4"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0583" y="5843720"/>
            <a:ext cx="1589617" cy="74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25" y="2505075"/>
            <a:ext cx="4724400" cy="23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458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361807-D15A-2B42-98F7-B252BF35C443}"/>
              </a:ext>
            </a:extLst>
          </p:cNvPr>
          <p:cNvSpPr>
            <a:spLocks noGrp="1"/>
          </p:cNvSpPr>
          <p:nvPr>
            <p:ph type="title"/>
          </p:nvPr>
        </p:nvSpPr>
        <p:spPr/>
        <p:txBody>
          <a:bodyPr>
            <a:normAutofit/>
          </a:bodyPr>
          <a:lstStyle/>
          <a:p>
            <a:r>
              <a:rPr lang="es-MX" dirty="0"/>
              <a:t>Contexto institucional</a:t>
            </a:r>
          </a:p>
        </p:txBody>
      </p:sp>
      <p:pic>
        <p:nvPicPr>
          <p:cNvPr id="4"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0583" y="5843720"/>
            <a:ext cx="1589617" cy="74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Marcador de contenido 2">
            <a:extLst>
              <a:ext uri="{FF2B5EF4-FFF2-40B4-BE49-F238E27FC236}">
                <a16:creationId xmlns:a16="http://schemas.microsoft.com/office/drawing/2014/main" id="{E1819BA1-28FE-2042-9518-2315FDEE35D8}"/>
              </a:ext>
            </a:extLst>
          </p:cNvPr>
          <p:cNvSpPr>
            <a:spLocks noGrp="1"/>
          </p:cNvSpPr>
          <p:nvPr>
            <p:ph idx="1"/>
          </p:nvPr>
        </p:nvSpPr>
        <p:spPr>
          <a:xfrm>
            <a:off x="714374" y="2359994"/>
            <a:ext cx="6486526" cy="3483725"/>
          </a:xfrm>
        </p:spPr>
        <p:txBody>
          <a:bodyPr>
            <a:noAutofit/>
          </a:bodyPr>
          <a:lstStyle/>
          <a:p>
            <a:pPr>
              <a:lnSpc>
                <a:spcPct val="120000"/>
              </a:lnSpc>
            </a:pPr>
            <a:r>
              <a:rPr lang="es-MX" sz="1900" dirty="0"/>
              <a:t>Programa Ambiental y de Cambio Climático 2019-2024</a:t>
            </a:r>
          </a:p>
          <a:p>
            <a:pPr>
              <a:lnSpc>
                <a:spcPct val="120000"/>
              </a:lnSpc>
            </a:pPr>
            <a:r>
              <a:rPr lang="es-MX" sz="1900" dirty="0"/>
              <a:t>Programa de Acción Climática y Estrategia Local de Acción Climática de la Ciudad de México</a:t>
            </a:r>
          </a:p>
          <a:p>
            <a:pPr>
              <a:lnSpc>
                <a:spcPct val="120000"/>
              </a:lnSpc>
            </a:pPr>
            <a:r>
              <a:rPr lang="es-MX" sz="1900" dirty="0"/>
              <a:t>Programa de Gestión Integral de Residuos 2021-2025</a:t>
            </a:r>
          </a:p>
          <a:p>
            <a:pPr>
              <a:lnSpc>
                <a:spcPct val="120000"/>
              </a:lnSpc>
            </a:pPr>
            <a:r>
              <a:rPr lang="es-MX" sz="1900" dirty="0"/>
              <a:t>Plan de Acción Basura Cero, hacía una Economía Circular</a:t>
            </a:r>
          </a:p>
          <a:p>
            <a:pPr>
              <a:lnSpc>
                <a:spcPct val="150000"/>
              </a:lnSpc>
            </a:pPr>
            <a:r>
              <a:rPr lang="es-MX" sz="1900" dirty="0"/>
              <a:t>Inventarios de Residuos Sólidos</a:t>
            </a:r>
          </a:p>
          <a:p>
            <a:pPr>
              <a:lnSpc>
                <a:spcPct val="150000"/>
              </a:lnSpc>
            </a:pPr>
            <a:r>
              <a:rPr lang="es-MX" sz="1900" dirty="0"/>
              <a:t>Inventarios de Emisiones de la Ciudad de México</a:t>
            </a:r>
          </a:p>
        </p:txBody>
      </p:sp>
      <p:sp>
        <p:nvSpPr>
          <p:cNvPr id="8" name="Marcador de contenido 2">
            <a:extLst>
              <a:ext uri="{FF2B5EF4-FFF2-40B4-BE49-F238E27FC236}">
                <a16:creationId xmlns:a16="http://schemas.microsoft.com/office/drawing/2014/main" id="{E1819BA1-28FE-2042-9518-2315FDEE35D8}"/>
              </a:ext>
            </a:extLst>
          </p:cNvPr>
          <p:cNvSpPr txBox="1">
            <a:spLocks/>
          </p:cNvSpPr>
          <p:nvPr/>
        </p:nvSpPr>
        <p:spPr>
          <a:xfrm>
            <a:off x="6553200" y="2612088"/>
            <a:ext cx="5245100" cy="3231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Z Gravur TT Cond" panose="02010506010101020102"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Z Gravur TT Cond" panose="02010506010101020102"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Z Gravur TT Cond" panose="0201050601010102010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Z Gravur TT Cond" panose="0201050601010102010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Z Gravur TT Cond" panose="02010506010101020102"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s-MX" dirty="0"/>
          </a:p>
          <a:p>
            <a:endParaRPr lang="es-MX" dirty="0"/>
          </a:p>
          <a:p>
            <a:endParaRPr lang="es-MX" dirty="0"/>
          </a:p>
        </p:txBody>
      </p:sp>
      <p:pic>
        <p:nvPicPr>
          <p:cNvPr id="819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153" b="90202" l="1153" r="97695">
                        <a14:foregroundMark x1="18444" y1="60519" x2="18444" y2="60519"/>
                        <a14:foregroundMark x1="25072" y1="53890" x2="25072" y2="53890"/>
                        <a14:foregroundMark x1="19885" y1="7205" x2="19885" y2="7205"/>
                        <a14:foregroundMark x1="80403" y1="7493" x2="80403" y2="7493"/>
                        <a14:foregroundMark x1="75504" y1="6628" x2="75504" y2="6628"/>
                        <a14:foregroundMark x1="19020" y1="17867" x2="19020" y2="17867"/>
                        <a14:foregroundMark x1="21037" y1="18156" x2="21037" y2="18156"/>
                        <a14:foregroundMark x1="81268" y1="18156" x2="81268" y2="18156"/>
                        <a14:foregroundMark x1="81844" y1="17867" x2="81844" y2="17867"/>
                        <a14:foregroundMark x1="78098" y1="17867" x2="78098" y2="17867"/>
                        <a14:foregroundMark x1="80115" y1="17291" x2="80115" y2="17291"/>
                      </a14:backgroundRemoval>
                    </a14:imgEffect>
                  </a14:imgLayer>
                </a14:imgProps>
              </a:ext>
              <a:ext uri="{28A0092B-C50C-407E-A947-70E740481C1C}">
                <a14:useLocalDpi xmlns:a14="http://schemas.microsoft.com/office/drawing/2010/main" val="0"/>
              </a:ext>
            </a:extLst>
          </a:blip>
          <a:srcRect b="11874"/>
          <a:stretch/>
        </p:blipFill>
        <p:spPr bwMode="auto">
          <a:xfrm>
            <a:off x="7210426" y="1643063"/>
            <a:ext cx="4674640" cy="411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9700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0583" y="5843720"/>
            <a:ext cx="1589617" cy="74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ador de contenido"/>
          <p:cNvSpPr>
            <a:spLocks noGrp="1"/>
          </p:cNvSpPr>
          <p:nvPr>
            <p:ph sz="half" idx="1"/>
          </p:nvPr>
        </p:nvSpPr>
        <p:spPr>
          <a:xfrm>
            <a:off x="547116" y="1408937"/>
            <a:ext cx="5091684" cy="4238435"/>
          </a:xfrm>
        </p:spPr>
        <p:txBody>
          <a:bodyPr/>
          <a:lstStyle/>
          <a:p>
            <a:r>
              <a:rPr lang="en-US" dirty="0" err="1"/>
              <a:t>Políticas</a:t>
            </a:r>
            <a:r>
              <a:rPr lang="en-US" dirty="0"/>
              <a:t> </a:t>
            </a:r>
            <a:r>
              <a:rPr lang="en-US" dirty="0" err="1"/>
              <a:t>públicas</a:t>
            </a:r>
            <a:endParaRPr lang="en-US" dirty="0"/>
          </a:p>
          <a:p>
            <a:pPr lvl="1"/>
            <a:r>
              <a:rPr lang="en-US" dirty="0"/>
              <a:t>PACCM y ELAC 2021-2050</a:t>
            </a:r>
          </a:p>
          <a:p>
            <a:pPr lvl="1"/>
            <a:r>
              <a:rPr lang="en-US" dirty="0"/>
              <a:t>PGIR 2021-2025</a:t>
            </a:r>
          </a:p>
          <a:p>
            <a:pPr lvl="1"/>
            <a:r>
              <a:rPr lang="es-MX" dirty="0"/>
              <a:t>Compras verdes</a:t>
            </a:r>
            <a:endParaRPr lang="en-US" dirty="0"/>
          </a:p>
          <a:p>
            <a:r>
              <a:rPr lang="es-MX" dirty="0"/>
              <a:t>Regulación </a:t>
            </a:r>
          </a:p>
          <a:p>
            <a:pPr lvl="1"/>
            <a:r>
              <a:rPr lang="es-MX" dirty="0"/>
              <a:t>Plan de manejo de RCD</a:t>
            </a:r>
          </a:p>
          <a:p>
            <a:pPr lvl="1"/>
            <a:r>
              <a:rPr lang="es-MX" dirty="0"/>
              <a:t>RAMIR</a:t>
            </a:r>
          </a:p>
          <a:p>
            <a:pPr lvl="1"/>
            <a:r>
              <a:rPr lang="en-US" dirty="0"/>
              <a:t>NACDMX-007-RNAT-2019</a:t>
            </a:r>
          </a:p>
          <a:p>
            <a:pPr marL="228600" lvl="1">
              <a:spcBef>
                <a:spcPts val="1000"/>
              </a:spcBef>
            </a:pPr>
            <a:r>
              <a:rPr lang="es-MX" sz="2800" dirty="0"/>
              <a:t>Inspección y vigilancia</a:t>
            </a:r>
          </a:p>
        </p:txBody>
      </p:sp>
      <p:sp>
        <p:nvSpPr>
          <p:cNvPr id="5" name="3 Marcador de contenido"/>
          <p:cNvSpPr txBox="1">
            <a:spLocks/>
          </p:cNvSpPr>
          <p:nvPr/>
        </p:nvSpPr>
        <p:spPr>
          <a:xfrm>
            <a:off x="6029324" y="607395"/>
            <a:ext cx="5457825" cy="3231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Z Gravur TT Cond" panose="02010506010101020102"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Z Gravur TT Cond" panose="02010506010101020102"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Z Gravur TT Cond" panose="0201050601010102010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Z Gravur TT Cond" panose="0201050601010102010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Z Gravur TT Cond" panose="02010506010101020102"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solidFill>
                  <a:schemeClr val="bg1"/>
                </a:solidFill>
              </a:rPr>
              <a:t>Infraestructura</a:t>
            </a:r>
          </a:p>
          <a:p>
            <a:pPr lvl="1"/>
            <a:r>
              <a:rPr lang="es-MX" dirty="0">
                <a:solidFill>
                  <a:schemeClr val="bg1"/>
                </a:solidFill>
              </a:rPr>
              <a:t>Plantas de tratamiento de RCD</a:t>
            </a:r>
          </a:p>
          <a:p>
            <a:pPr lvl="2"/>
            <a:r>
              <a:rPr lang="es-MX" dirty="0">
                <a:solidFill>
                  <a:schemeClr val="bg1"/>
                </a:solidFill>
              </a:rPr>
              <a:t>Pública y privada</a:t>
            </a:r>
          </a:p>
          <a:p>
            <a:pPr lvl="1"/>
            <a:r>
              <a:rPr lang="es-MX" dirty="0">
                <a:solidFill>
                  <a:schemeClr val="bg1"/>
                </a:solidFill>
              </a:rPr>
              <a:t>Sembrando parques</a:t>
            </a:r>
          </a:p>
          <a:p>
            <a:pPr marL="228600" lvl="2">
              <a:spcBef>
                <a:spcPts val="1000"/>
              </a:spcBef>
            </a:pPr>
            <a:r>
              <a:rPr lang="es-MX" sz="2800" dirty="0">
                <a:solidFill>
                  <a:schemeClr val="bg1"/>
                </a:solidFill>
              </a:rPr>
              <a:t>Proyectos</a:t>
            </a:r>
          </a:p>
          <a:p>
            <a:pPr lvl="1"/>
            <a:r>
              <a:rPr lang="es-MX" dirty="0">
                <a:solidFill>
                  <a:schemeClr val="bg1"/>
                </a:solidFill>
              </a:rPr>
              <a:t>SPIPA</a:t>
            </a:r>
          </a:p>
          <a:p>
            <a:pPr lvl="1"/>
            <a:r>
              <a:rPr lang="es-MX" dirty="0" err="1">
                <a:solidFill>
                  <a:schemeClr val="bg1"/>
                </a:solidFill>
              </a:rPr>
              <a:t>Marketplace</a:t>
            </a:r>
            <a:endParaRPr lang="es-MX" dirty="0">
              <a:solidFill>
                <a:schemeClr val="bg1"/>
              </a:solidFill>
            </a:endParaRPr>
          </a:p>
        </p:txBody>
      </p:sp>
      <p:sp>
        <p:nvSpPr>
          <p:cNvPr id="7" name="2 Título"/>
          <p:cNvSpPr txBox="1">
            <a:spLocks/>
          </p:cNvSpPr>
          <p:nvPr/>
        </p:nvSpPr>
        <p:spPr>
          <a:xfrm>
            <a:off x="314325" y="3444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GIZ Gravur TT Cond" panose="02010506010101020102" pitchFamily="2" charset="77"/>
                <a:ea typeface="+mj-ea"/>
                <a:cs typeface="+mj-cs"/>
              </a:defRPr>
            </a:lvl1pPr>
          </a:lstStyle>
          <a:p>
            <a:r>
              <a:rPr lang="es-MX" dirty="0">
                <a:solidFill>
                  <a:schemeClr val="bg1"/>
                </a:solidFill>
              </a:rPr>
              <a:t>Enfoque</a:t>
            </a:r>
          </a:p>
        </p:txBody>
      </p:sp>
    </p:spTree>
    <p:extLst>
      <p:ext uri="{BB962C8B-B14F-4D97-AF65-F5344CB8AC3E}">
        <p14:creationId xmlns:p14="http://schemas.microsoft.com/office/powerpoint/2010/main" val="196965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0583" y="5843720"/>
            <a:ext cx="1589617" cy="74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Título"/>
          <p:cNvSpPr>
            <a:spLocks noGrp="1"/>
          </p:cNvSpPr>
          <p:nvPr>
            <p:ph type="title"/>
          </p:nvPr>
        </p:nvSpPr>
        <p:spPr/>
        <p:txBody>
          <a:bodyPr>
            <a:normAutofit/>
          </a:bodyPr>
          <a:lstStyle/>
          <a:p>
            <a:pPr marL="0" indent="0"/>
            <a:r>
              <a:rPr lang="es-MX" dirty="0"/>
              <a:t>Resultados</a:t>
            </a:r>
          </a:p>
        </p:txBody>
      </p:sp>
      <p:sp>
        <p:nvSpPr>
          <p:cNvPr id="4" name="3 Marcador de contenido"/>
          <p:cNvSpPr>
            <a:spLocks noGrp="1"/>
          </p:cNvSpPr>
          <p:nvPr>
            <p:ph idx="1"/>
          </p:nvPr>
        </p:nvSpPr>
        <p:spPr>
          <a:xfrm>
            <a:off x="723900" y="2332298"/>
            <a:ext cx="5705472" cy="3231632"/>
          </a:xfrm>
        </p:spPr>
        <p:txBody>
          <a:bodyPr>
            <a:normAutofit/>
          </a:bodyPr>
          <a:lstStyle/>
          <a:p>
            <a:r>
              <a:rPr lang="es-MX" dirty="0"/>
              <a:t>6 plantas de RCD</a:t>
            </a:r>
          </a:p>
          <a:p>
            <a:r>
              <a:rPr lang="es-MX" dirty="0"/>
              <a:t>Parque Cuitláhuac </a:t>
            </a:r>
          </a:p>
          <a:p>
            <a:r>
              <a:rPr lang="es-MX" dirty="0"/>
              <a:t>Generación real de RCD</a:t>
            </a:r>
          </a:p>
          <a:p>
            <a:r>
              <a:rPr lang="es-MX" dirty="0"/>
              <a:t>Hoja de ruta para la atención de RCD en Barrancas</a:t>
            </a:r>
          </a:p>
          <a:p>
            <a:r>
              <a:rPr lang="es-MX" dirty="0"/>
              <a:t>Simbiosis industrial</a:t>
            </a:r>
          </a:p>
          <a:p>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672" y="2667000"/>
            <a:ext cx="5124453" cy="256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11576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2523</TotalTime>
  <Words>436</Words>
  <Application>Microsoft Office PowerPoint</Application>
  <PresentationFormat>Panorámica</PresentationFormat>
  <Paragraphs>55</Paragraphs>
  <Slides>10</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Arial</vt:lpstr>
      <vt:lpstr>Calibri</vt:lpstr>
      <vt:lpstr>GIZ Gravur TT Cond</vt:lpstr>
      <vt:lpstr>Tema de Office</vt:lpstr>
      <vt:lpstr>Presentación de PowerPoint</vt:lpstr>
      <vt:lpstr>Hacía una Economía Circular de los residuos de la construcción y demolición</vt:lpstr>
      <vt:lpstr>Punto de partida</vt:lpstr>
      <vt:lpstr>Presentación de PowerPoint</vt:lpstr>
      <vt:lpstr>Visión</vt:lpstr>
      <vt:lpstr>Objetivo</vt:lpstr>
      <vt:lpstr>Contexto institucional</vt:lpstr>
      <vt:lpstr>Presentación de PowerPoint</vt:lpstr>
      <vt:lpstr>Resultados</vt:lpstr>
      <vt:lpstr>Lecciones aprendidas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Hernandez Barrios, Claudia Patricia GIZ MX</dc:creator>
  <cp:lastModifiedBy>Diego Sebastian Vidal Origel</cp:lastModifiedBy>
  <cp:revision>32</cp:revision>
  <dcterms:created xsi:type="dcterms:W3CDTF">2021-07-28T14:18:31Z</dcterms:created>
  <dcterms:modified xsi:type="dcterms:W3CDTF">2021-09-22T15:44:24Z</dcterms:modified>
</cp:coreProperties>
</file>