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OoZzkYkjnqwMX5jQsDlFIJJIK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turo Javier Palero Castr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50B0C4-5C49-465F-9A2D-9504C1125216}">
  <a:tblStyle styleId="{6D50B0C4-5C49-465F-9A2D-9504C11252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b27ec0e3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geb27ec0e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d1c3041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ged1c3041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b27ec0e3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eb27ec0e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b27ec0e3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geb27ec0e3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b27ec0e3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eb27ec0e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88441c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e88441c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b27ec0e3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eb27ec0e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88441cb4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e88441cb4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88441cb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e88441cb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88441cb4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e88441cb4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5595"/>
            <a:ext cx="12192000" cy="6929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5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838200" y="11255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838200" y="2531445"/>
            <a:ext cx="10515600" cy="323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60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509016" y="780287"/>
            <a:ext cx="5013960" cy="423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6412992" y="764921"/>
            <a:ext cx="5184648" cy="430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5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6059424" y="597409"/>
            <a:ext cx="5295964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877824" y="3266820"/>
            <a:ext cx="4303776" cy="22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706438" y="622300"/>
            <a:ext cx="4756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59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60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ec62404e4d_0_336"/>
          <p:cNvSpPr txBox="1">
            <a:spLocks noGrp="1"/>
          </p:cNvSpPr>
          <p:nvPr>
            <p:ph type="title"/>
          </p:nvPr>
        </p:nvSpPr>
        <p:spPr>
          <a:xfrm>
            <a:off x="956700" y="737320"/>
            <a:ext cx="10278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ec62404e4d_0_336"/>
          <p:cNvSpPr txBox="1">
            <a:spLocks noGrp="1"/>
          </p:cNvSpPr>
          <p:nvPr>
            <p:ph type="title" idx="2"/>
          </p:nvPr>
        </p:nvSpPr>
        <p:spPr>
          <a:xfrm>
            <a:off x="956683" y="2144500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solidFill>
                  <a:srgbClr val="053B5C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ec62404e4d_0_336"/>
          <p:cNvSpPr txBox="1">
            <a:spLocks noGrp="1"/>
          </p:cNvSpPr>
          <p:nvPr>
            <p:ph type="subTitle" idx="1"/>
          </p:nvPr>
        </p:nvSpPr>
        <p:spPr>
          <a:xfrm>
            <a:off x="956683" y="2682233"/>
            <a:ext cx="2646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</a:defRPr>
            </a:lvl1pPr>
            <a:lvl2pPr lv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53B5C"/>
                </a:solidFill>
              </a:defRPr>
            </a:lvl2pPr>
            <a:lvl3pPr lvl="2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53B5C"/>
                </a:solidFill>
              </a:defRPr>
            </a:lvl3pPr>
            <a:lvl4pPr lvl="3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4pPr>
            <a:lvl5pPr lvl="4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5pPr>
            <a:lvl6pPr lvl="5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6pPr>
            <a:lvl7pPr lvl="6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7pPr>
            <a:lvl8pPr lvl="7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8pPr>
            <a:lvl9pPr lvl="8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gec62404e4d_0_336"/>
          <p:cNvSpPr txBox="1">
            <a:spLocks noGrp="1"/>
          </p:cNvSpPr>
          <p:nvPr>
            <p:ph type="title" idx="3"/>
          </p:nvPr>
        </p:nvSpPr>
        <p:spPr>
          <a:xfrm>
            <a:off x="8588890" y="2144500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ec62404e4d_0_336"/>
          <p:cNvSpPr txBox="1">
            <a:spLocks noGrp="1"/>
          </p:cNvSpPr>
          <p:nvPr>
            <p:ph type="subTitle" idx="4"/>
          </p:nvPr>
        </p:nvSpPr>
        <p:spPr>
          <a:xfrm>
            <a:off x="8588890" y="2682233"/>
            <a:ext cx="2646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ec62404e4d_0_336"/>
          <p:cNvSpPr txBox="1">
            <a:spLocks noGrp="1"/>
          </p:cNvSpPr>
          <p:nvPr>
            <p:ph type="title" idx="5"/>
          </p:nvPr>
        </p:nvSpPr>
        <p:spPr>
          <a:xfrm>
            <a:off x="956683" y="4401803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solidFill>
                  <a:srgbClr val="053B5C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ec62404e4d_0_336"/>
          <p:cNvSpPr txBox="1">
            <a:spLocks noGrp="1"/>
          </p:cNvSpPr>
          <p:nvPr>
            <p:ph type="subTitle" idx="6"/>
          </p:nvPr>
        </p:nvSpPr>
        <p:spPr>
          <a:xfrm>
            <a:off x="956683" y="4939537"/>
            <a:ext cx="2646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</a:defRPr>
            </a:lvl1pPr>
            <a:lvl2pPr lv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53B5C"/>
                </a:solidFill>
              </a:defRPr>
            </a:lvl2pPr>
            <a:lvl3pPr lvl="2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53B5C"/>
                </a:solidFill>
              </a:defRPr>
            </a:lvl3pPr>
            <a:lvl4pPr lvl="3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4pPr>
            <a:lvl5pPr lvl="4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5pPr>
            <a:lvl6pPr lvl="5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6pPr>
            <a:lvl7pPr lvl="6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7pPr>
            <a:lvl8pPr lvl="7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8pPr>
            <a:lvl9pPr lvl="8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ec62404e4d_0_336"/>
          <p:cNvSpPr txBox="1">
            <a:spLocks noGrp="1"/>
          </p:cNvSpPr>
          <p:nvPr>
            <p:ph type="title" idx="7"/>
          </p:nvPr>
        </p:nvSpPr>
        <p:spPr>
          <a:xfrm>
            <a:off x="8588890" y="4401803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solidFill>
                  <a:srgbClr val="053B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ec62404e4d_0_336"/>
          <p:cNvSpPr txBox="1">
            <a:spLocks noGrp="1"/>
          </p:cNvSpPr>
          <p:nvPr>
            <p:ph type="subTitle" idx="8"/>
          </p:nvPr>
        </p:nvSpPr>
        <p:spPr>
          <a:xfrm>
            <a:off x="8588890" y="4939537"/>
            <a:ext cx="2646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53B5C"/>
                </a:solidFill>
              </a:defRPr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53B5C"/>
                </a:solidFill>
              </a:defRPr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53B5C"/>
                </a:solidFill>
              </a:defRPr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  <p:grpSp>
        <p:nvGrpSpPr>
          <p:cNvPr id="48" name="Google Shape;48;gec62404e4d_0_336"/>
          <p:cNvGrpSpPr/>
          <p:nvPr/>
        </p:nvGrpSpPr>
        <p:grpSpPr>
          <a:xfrm>
            <a:off x="10235015" y="-8"/>
            <a:ext cx="1907594" cy="1413275"/>
            <a:chOff x="7676453" y="-6"/>
            <a:chExt cx="1430731" cy="1059983"/>
          </a:xfrm>
        </p:grpSpPr>
        <p:grpSp>
          <p:nvGrpSpPr>
            <p:cNvPr id="49" name="Google Shape;49;gec62404e4d_0_336"/>
            <p:cNvGrpSpPr/>
            <p:nvPr/>
          </p:nvGrpSpPr>
          <p:grpSpPr>
            <a:xfrm rot="10690018">
              <a:off x="7690194" y="79769"/>
              <a:ext cx="1152535" cy="877616"/>
              <a:chOff x="3077675" y="6690087"/>
              <a:chExt cx="2525088" cy="1922768"/>
            </a:xfrm>
          </p:grpSpPr>
          <p:sp>
            <p:nvSpPr>
              <p:cNvPr id="50" name="Google Shape;50;gec62404e4d_0_336"/>
              <p:cNvSpPr/>
              <p:nvPr/>
            </p:nvSpPr>
            <p:spPr>
              <a:xfrm>
                <a:off x="3538754" y="6690087"/>
                <a:ext cx="2064009" cy="1922768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gec62404e4d_0_336"/>
              <p:cNvSpPr/>
              <p:nvPr/>
            </p:nvSpPr>
            <p:spPr>
              <a:xfrm>
                <a:off x="3077675" y="7144734"/>
                <a:ext cx="1927197" cy="1319656"/>
              </a:xfrm>
              <a:custGeom>
                <a:avLst/>
                <a:gdLst/>
                <a:ahLst/>
                <a:cxnLst/>
                <a:rect l="l" t="t" r="r" b="b"/>
                <a:pathLst>
                  <a:path w="77898" h="53341" extrusionOk="0">
                    <a:moveTo>
                      <a:pt x="77657" y="0"/>
                    </a:moveTo>
                    <a:cubicBezTo>
                      <a:pt x="77524" y="0"/>
                      <a:pt x="77309" y="98"/>
                      <a:pt x="77038" y="330"/>
                    </a:cubicBezTo>
                    <a:cubicBezTo>
                      <a:pt x="77038" y="330"/>
                      <a:pt x="75681" y="1521"/>
                      <a:pt x="73430" y="3497"/>
                    </a:cubicBezTo>
                    <a:cubicBezTo>
                      <a:pt x="72299" y="4486"/>
                      <a:pt x="70954" y="5664"/>
                      <a:pt x="69430" y="6998"/>
                    </a:cubicBezTo>
                    <a:cubicBezTo>
                      <a:pt x="68668" y="7665"/>
                      <a:pt x="67870" y="8367"/>
                      <a:pt x="67037" y="9093"/>
                    </a:cubicBezTo>
                    <a:cubicBezTo>
                      <a:pt x="66203" y="9820"/>
                      <a:pt x="65334" y="10594"/>
                      <a:pt x="64441" y="11391"/>
                    </a:cubicBezTo>
                    <a:cubicBezTo>
                      <a:pt x="63548" y="12177"/>
                      <a:pt x="62631" y="12999"/>
                      <a:pt x="61691" y="13832"/>
                    </a:cubicBezTo>
                    <a:cubicBezTo>
                      <a:pt x="61453" y="14034"/>
                      <a:pt x="61215" y="14249"/>
                      <a:pt x="60976" y="14463"/>
                    </a:cubicBezTo>
                    <a:cubicBezTo>
                      <a:pt x="60750" y="14677"/>
                      <a:pt x="60512" y="14892"/>
                      <a:pt x="60274" y="15106"/>
                    </a:cubicBezTo>
                    <a:cubicBezTo>
                      <a:pt x="59798" y="15535"/>
                      <a:pt x="59321" y="15975"/>
                      <a:pt x="58845" y="16416"/>
                    </a:cubicBezTo>
                    <a:cubicBezTo>
                      <a:pt x="57881" y="17297"/>
                      <a:pt x="56916" y="18190"/>
                      <a:pt x="55940" y="19083"/>
                    </a:cubicBezTo>
                    <a:lnTo>
                      <a:pt x="55571" y="19416"/>
                    </a:lnTo>
                    <a:lnTo>
                      <a:pt x="55214" y="19773"/>
                    </a:lnTo>
                    <a:cubicBezTo>
                      <a:pt x="54976" y="20011"/>
                      <a:pt x="54738" y="20250"/>
                      <a:pt x="54499" y="20488"/>
                    </a:cubicBezTo>
                    <a:cubicBezTo>
                      <a:pt x="54035" y="20964"/>
                      <a:pt x="53571" y="21440"/>
                      <a:pt x="53106" y="21916"/>
                    </a:cubicBezTo>
                    <a:cubicBezTo>
                      <a:pt x="51261" y="23845"/>
                      <a:pt x="49463" y="25798"/>
                      <a:pt x="47725" y="27691"/>
                    </a:cubicBezTo>
                    <a:cubicBezTo>
                      <a:pt x="45975" y="29572"/>
                      <a:pt x="44284" y="31370"/>
                      <a:pt x="42653" y="33025"/>
                    </a:cubicBezTo>
                    <a:cubicBezTo>
                      <a:pt x="41033" y="34668"/>
                      <a:pt x="39259" y="36406"/>
                      <a:pt x="37342" y="38085"/>
                    </a:cubicBezTo>
                    <a:cubicBezTo>
                      <a:pt x="36378" y="38918"/>
                      <a:pt x="35390" y="39752"/>
                      <a:pt x="34354" y="40538"/>
                    </a:cubicBezTo>
                    <a:cubicBezTo>
                      <a:pt x="33318" y="41335"/>
                      <a:pt x="32247" y="42109"/>
                      <a:pt x="31151" y="42824"/>
                    </a:cubicBezTo>
                    <a:cubicBezTo>
                      <a:pt x="30044" y="43550"/>
                      <a:pt x="28913" y="44205"/>
                      <a:pt x="27746" y="44812"/>
                    </a:cubicBezTo>
                    <a:cubicBezTo>
                      <a:pt x="27460" y="44967"/>
                      <a:pt x="27175" y="45122"/>
                      <a:pt x="26877" y="45253"/>
                    </a:cubicBezTo>
                    <a:cubicBezTo>
                      <a:pt x="26579" y="45395"/>
                      <a:pt x="26293" y="45538"/>
                      <a:pt x="25996" y="45669"/>
                    </a:cubicBezTo>
                    <a:cubicBezTo>
                      <a:pt x="25401" y="45919"/>
                      <a:pt x="24793" y="46146"/>
                      <a:pt x="24186" y="46384"/>
                    </a:cubicBezTo>
                    <a:cubicBezTo>
                      <a:pt x="23888" y="46503"/>
                      <a:pt x="23591" y="46622"/>
                      <a:pt x="23293" y="46741"/>
                    </a:cubicBezTo>
                    <a:cubicBezTo>
                      <a:pt x="23138" y="46800"/>
                      <a:pt x="22995" y="46860"/>
                      <a:pt x="22853" y="46919"/>
                    </a:cubicBezTo>
                    <a:cubicBezTo>
                      <a:pt x="22698" y="46967"/>
                      <a:pt x="22543" y="47027"/>
                      <a:pt x="22400" y="47074"/>
                    </a:cubicBezTo>
                    <a:cubicBezTo>
                      <a:pt x="21793" y="47289"/>
                      <a:pt x="21198" y="47491"/>
                      <a:pt x="20602" y="47693"/>
                    </a:cubicBezTo>
                    <a:cubicBezTo>
                      <a:pt x="20317" y="47801"/>
                      <a:pt x="20019" y="47908"/>
                      <a:pt x="19721" y="48003"/>
                    </a:cubicBezTo>
                    <a:cubicBezTo>
                      <a:pt x="19435" y="48098"/>
                      <a:pt x="19138" y="48182"/>
                      <a:pt x="18852" y="48277"/>
                    </a:cubicBezTo>
                    <a:cubicBezTo>
                      <a:pt x="18257" y="48455"/>
                      <a:pt x="17685" y="48634"/>
                      <a:pt x="17114" y="48813"/>
                    </a:cubicBezTo>
                    <a:cubicBezTo>
                      <a:pt x="12566" y="50170"/>
                      <a:pt x="8470" y="51087"/>
                      <a:pt x="5553" y="51753"/>
                    </a:cubicBezTo>
                    <a:cubicBezTo>
                      <a:pt x="4100" y="52075"/>
                      <a:pt x="2922" y="52337"/>
                      <a:pt x="2112" y="52503"/>
                    </a:cubicBezTo>
                    <a:cubicBezTo>
                      <a:pt x="1314" y="52682"/>
                      <a:pt x="874" y="52777"/>
                      <a:pt x="874" y="52777"/>
                    </a:cubicBezTo>
                    <a:cubicBezTo>
                      <a:pt x="47" y="52974"/>
                      <a:pt x="1" y="53340"/>
                      <a:pt x="641" y="53340"/>
                    </a:cubicBezTo>
                    <a:cubicBezTo>
                      <a:pt x="739" y="53340"/>
                      <a:pt x="852" y="53332"/>
                      <a:pt x="981" y="53313"/>
                    </a:cubicBezTo>
                    <a:cubicBezTo>
                      <a:pt x="981" y="53313"/>
                      <a:pt x="1421" y="53218"/>
                      <a:pt x="2231" y="53063"/>
                    </a:cubicBezTo>
                    <a:cubicBezTo>
                      <a:pt x="3041" y="52896"/>
                      <a:pt x="4219" y="52658"/>
                      <a:pt x="5684" y="52361"/>
                    </a:cubicBezTo>
                    <a:cubicBezTo>
                      <a:pt x="8625" y="51741"/>
                      <a:pt x="12732" y="50884"/>
                      <a:pt x="17340" y="49575"/>
                    </a:cubicBezTo>
                    <a:cubicBezTo>
                      <a:pt x="17911" y="49408"/>
                      <a:pt x="18495" y="49241"/>
                      <a:pt x="19090" y="49063"/>
                    </a:cubicBezTo>
                    <a:cubicBezTo>
                      <a:pt x="19388" y="48979"/>
                      <a:pt x="19686" y="48884"/>
                      <a:pt x="19983" y="48801"/>
                    </a:cubicBezTo>
                    <a:cubicBezTo>
                      <a:pt x="20281" y="48705"/>
                      <a:pt x="20578" y="48598"/>
                      <a:pt x="20876" y="48503"/>
                    </a:cubicBezTo>
                    <a:cubicBezTo>
                      <a:pt x="21471" y="48301"/>
                      <a:pt x="22079" y="48098"/>
                      <a:pt x="22686" y="47896"/>
                    </a:cubicBezTo>
                    <a:cubicBezTo>
                      <a:pt x="22841" y="47848"/>
                      <a:pt x="22995" y="47789"/>
                      <a:pt x="23150" y="47741"/>
                    </a:cubicBezTo>
                    <a:cubicBezTo>
                      <a:pt x="23293" y="47681"/>
                      <a:pt x="23448" y="47622"/>
                      <a:pt x="23603" y="47562"/>
                    </a:cubicBezTo>
                    <a:cubicBezTo>
                      <a:pt x="23900" y="47455"/>
                      <a:pt x="24210" y="47336"/>
                      <a:pt x="24519" y="47217"/>
                    </a:cubicBezTo>
                    <a:cubicBezTo>
                      <a:pt x="25127" y="46979"/>
                      <a:pt x="25746" y="46753"/>
                      <a:pt x="26365" y="46515"/>
                    </a:cubicBezTo>
                    <a:cubicBezTo>
                      <a:pt x="26663" y="46372"/>
                      <a:pt x="26972" y="46229"/>
                      <a:pt x="27270" y="46086"/>
                    </a:cubicBezTo>
                    <a:cubicBezTo>
                      <a:pt x="27579" y="45955"/>
                      <a:pt x="27877" y="45800"/>
                      <a:pt x="28175" y="45646"/>
                    </a:cubicBezTo>
                    <a:cubicBezTo>
                      <a:pt x="29365" y="45038"/>
                      <a:pt x="30544" y="44372"/>
                      <a:pt x="31675" y="43645"/>
                    </a:cubicBezTo>
                    <a:cubicBezTo>
                      <a:pt x="32806" y="42919"/>
                      <a:pt x="33902" y="42145"/>
                      <a:pt x="34961" y="41347"/>
                    </a:cubicBezTo>
                    <a:cubicBezTo>
                      <a:pt x="36021" y="40538"/>
                      <a:pt x="37033" y="39704"/>
                      <a:pt x="38021" y="38859"/>
                    </a:cubicBezTo>
                    <a:cubicBezTo>
                      <a:pt x="39974" y="37168"/>
                      <a:pt x="41772" y="35430"/>
                      <a:pt x="43415" y="33763"/>
                    </a:cubicBezTo>
                    <a:cubicBezTo>
                      <a:pt x="45046" y="32108"/>
                      <a:pt x="46748" y="30286"/>
                      <a:pt x="48475" y="28381"/>
                    </a:cubicBezTo>
                    <a:cubicBezTo>
                      <a:pt x="50213" y="26488"/>
                      <a:pt x="51999" y="24524"/>
                      <a:pt x="53809" y="22595"/>
                    </a:cubicBezTo>
                    <a:cubicBezTo>
                      <a:pt x="54273" y="22107"/>
                      <a:pt x="54726" y="21631"/>
                      <a:pt x="55190" y="21154"/>
                    </a:cubicBezTo>
                    <a:cubicBezTo>
                      <a:pt x="55416" y="20916"/>
                      <a:pt x="55642" y="20678"/>
                      <a:pt x="55881" y="20452"/>
                    </a:cubicBezTo>
                    <a:lnTo>
                      <a:pt x="56226" y="20095"/>
                    </a:lnTo>
                    <a:lnTo>
                      <a:pt x="56583" y="19761"/>
                    </a:lnTo>
                    <a:cubicBezTo>
                      <a:pt x="57547" y="18857"/>
                      <a:pt x="58512" y="17952"/>
                      <a:pt x="59452" y="17071"/>
                    </a:cubicBezTo>
                    <a:cubicBezTo>
                      <a:pt x="59929" y="16618"/>
                      <a:pt x="60393" y="16178"/>
                      <a:pt x="60869" y="15749"/>
                    </a:cubicBezTo>
                    <a:cubicBezTo>
                      <a:pt x="61095" y="15523"/>
                      <a:pt x="61334" y="15308"/>
                      <a:pt x="61560" y="15094"/>
                    </a:cubicBezTo>
                    <a:cubicBezTo>
                      <a:pt x="61798" y="14880"/>
                      <a:pt x="62024" y="14666"/>
                      <a:pt x="62262" y="14451"/>
                    </a:cubicBezTo>
                    <a:cubicBezTo>
                      <a:pt x="63191" y="13606"/>
                      <a:pt x="64096" y="12784"/>
                      <a:pt x="64977" y="11987"/>
                    </a:cubicBezTo>
                    <a:cubicBezTo>
                      <a:pt x="72049" y="5581"/>
                      <a:pt x="77407" y="735"/>
                      <a:pt x="77407" y="735"/>
                    </a:cubicBezTo>
                    <a:cubicBezTo>
                      <a:pt x="77868" y="321"/>
                      <a:pt x="77898" y="0"/>
                      <a:pt x="77657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gec62404e4d_0_336"/>
              <p:cNvSpPr/>
              <p:nvPr/>
            </p:nvSpPr>
            <p:spPr>
              <a:xfrm>
                <a:off x="4083257" y="7963826"/>
                <a:ext cx="485028" cy="66056"/>
              </a:xfrm>
              <a:custGeom>
                <a:avLst/>
                <a:gdLst/>
                <a:ahLst/>
                <a:cxnLst/>
                <a:rect l="l" t="t" r="r" b="b"/>
                <a:pathLst>
                  <a:path w="19605" h="2670" extrusionOk="0">
                    <a:moveTo>
                      <a:pt x="13901" y="0"/>
                    </a:moveTo>
                    <a:cubicBezTo>
                      <a:pt x="13437" y="0"/>
                      <a:pt x="12960" y="12"/>
                      <a:pt x="12472" y="24"/>
                    </a:cubicBezTo>
                    <a:cubicBezTo>
                      <a:pt x="12234" y="24"/>
                      <a:pt x="11996" y="36"/>
                      <a:pt x="11758" y="36"/>
                    </a:cubicBezTo>
                    <a:cubicBezTo>
                      <a:pt x="11639" y="48"/>
                      <a:pt x="11520" y="48"/>
                      <a:pt x="11401" y="48"/>
                    </a:cubicBezTo>
                    <a:cubicBezTo>
                      <a:pt x="11282" y="60"/>
                      <a:pt x="11163" y="72"/>
                      <a:pt x="11044" y="72"/>
                    </a:cubicBezTo>
                    <a:cubicBezTo>
                      <a:pt x="10579" y="107"/>
                      <a:pt x="10127" y="143"/>
                      <a:pt x="9710" y="179"/>
                    </a:cubicBezTo>
                    <a:cubicBezTo>
                      <a:pt x="9472" y="203"/>
                      <a:pt x="9222" y="226"/>
                      <a:pt x="8972" y="250"/>
                    </a:cubicBezTo>
                    <a:cubicBezTo>
                      <a:pt x="8722" y="286"/>
                      <a:pt x="8460" y="322"/>
                      <a:pt x="8198" y="357"/>
                    </a:cubicBezTo>
                    <a:cubicBezTo>
                      <a:pt x="7674" y="429"/>
                      <a:pt x="7138" y="500"/>
                      <a:pt x="6602" y="584"/>
                    </a:cubicBezTo>
                    <a:cubicBezTo>
                      <a:pt x="6067" y="679"/>
                      <a:pt x="5519" y="786"/>
                      <a:pt x="4995" y="881"/>
                    </a:cubicBezTo>
                    <a:cubicBezTo>
                      <a:pt x="4733" y="941"/>
                      <a:pt x="4471" y="988"/>
                      <a:pt x="4221" y="1036"/>
                    </a:cubicBezTo>
                    <a:cubicBezTo>
                      <a:pt x="3971" y="1096"/>
                      <a:pt x="3733" y="1155"/>
                      <a:pt x="3495" y="1215"/>
                    </a:cubicBezTo>
                    <a:cubicBezTo>
                      <a:pt x="3019" y="1334"/>
                      <a:pt x="2566" y="1441"/>
                      <a:pt x="2161" y="1536"/>
                    </a:cubicBezTo>
                    <a:cubicBezTo>
                      <a:pt x="1769" y="1655"/>
                      <a:pt x="1411" y="1762"/>
                      <a:pt x="1114" y="1846"/>
                    </a:cubicBezTo>
                    <a:cubicBezTo>
                      <a:pt x="530" y="2024"/>
                      <a:pt x="173" y="2131"/>
                      <a:pt x="173" y="2131"/>
                    </a:cubicBezTo>
                    <a:cubicBezTo>
                      <a:pt x="1" y="2200"/>
                      <a:pt x="117" y="2669"/>
                      <a:pt x="307" y="2669"/>
                    </a:cubicBezTo>
                    <a:cubicBezTo>
                      <a:pt x="314" y="2669"/>
                      <a:pt x="321" y="2668"/>
                      <a:pt x="328" y="2667"/>
                    </a:cubicBezTo>
                    <a:cubicBezTo>
                      <a:pt x="328" y="2667"/>
                      <a:pt x="685" y="2584"/>
                      <a:pt x="1280" y="2453"/>
                    </a:cubicBezTo>
                    <a:cubicBezTo>
                      <a:pt x="1578" y="2393"/>
                      <a:pt x="1923" y="2310"/>
                      <a:pt x="2328" y="2227"/>
                    </a:cubicBezTo>
                    <a:cubicBezTo>
                      <a:pt x="2733" y="2155"/>
                      <a:pt x="3173" y="2084"/>
                      <a:pt x="3650" y="2000"/>
                    </a:cubicBezTo>
                    <a:cubicBezTo>
                      <a:pt x="3888" y="1953"/>
                      <a:pt x="4126" y="1917"/>
                      <a:pt x="4376" y="1870"/>
                    </a:cubicBezTo>
                    <a:cubicBezTo>
                      <a:pt x="4626" y="1834"/>
                      <a:pt x="4888" y="1798"/>
                      <a:pt x="5150" y="1762"/>
                    </a:cubicBezTo>
                    <a:cubicBezTo>
                      <a:pt x="5674" y="1691"/>
                      <a:pt x="6210" y="1619"/>
                      <a:pt x="6733" y="1548"/>
                    </a:cubicBezTo>
                    <a:cubicBezTo>
                      <a:pt x="7269" y="1489"/>
                      <a:pt x="7805" y="1429"/>
                      <a:pt x="8317" y="1381"/>
                    </a:cubicBezTo>
                    <a:cubicBezTo>
                      <a:pt x="8579" y="1346"/>
                      <a:pt x="8829" y="1322"/>
                      <a:pt x="9079" y="1298"/>
                    </a:cubicBezTo>
                    <a:cubicBezTo>
                      <a:pt x="9329" y="1274"/>
                      <a:pt x="9567" y="1250"/>
                      <a:pt x="9805" y="1239"/>
                    </a:cubicBezTo>
                    <a:cubicBezTo>
                      <a:pt x="10222" y="1191"/>
                      <a:pt x="10663" y="1155"/>
                      <a:pt x="11127" y="1108"/>
                    </a:cubicBezTo>
                    <a:cubicBezTo>
                      <a:pt x="11234" y="1096"/>
                      <a:pt x="11353" y="1084"/>
                      <a:pt x="11460" y="1072"/>
                    </a:cubicBezTo>
                    <a:cubicBezTo>
                      <a:pt x="11579" y="1072"/>
                      <a:pt x="11698" y="1060"/>
                      <a:pt x="11817" y="1060"/>
                    </a:cubicBezTo>
                    <a:cubicBezTo>
                      <a:pt x="12056" y="1036"/>
                      <a:pt x="12282" y="1024"/>
                      <a:pt x="12520" y="1012"/>
                    </a:cubicBezTo>
                    <a:cubicBezTo>
                      <a:pt x="12996" y="977"/>
                      <a:pt x="13460" y="941"/>
                      <a:pt x="13925" y="917"/>
                    </a:cubicBezTo>
                    <a:cubicBezTo>
                      <a:pt x="14389" y="893"/>
                      <a:pt x="14842" y="881"/>
                      <a:pt x="15258" y="869"/>
                    </a:cubicBezTo>
                    <a:cubicBezTo>
                      <a:pt x="15830" y="838"/>
                      <a:pt x="16354" y="838"/>
                      <a:pt x="16802" y="838"/>
                    </a:cubicBezTo>
                    <a:lnTo>
                      <a:pt x="16802" y="838"/>
                    </a:lnTo>
                    <a:cubicBezTo>
                      <a:pt x="17026" y="838"/>
                      <a:pt x="17231" y="838"/>
                      <a:pt x="17413" y="834"/>
                    </a:cubicBezTo>
                    <a:cubicBezTo>
                      <a:pt x="17866" y="834"/>
                      <a:pt x="18189" y="834"/>
                      <a:pt x="18314" y="827"/>
                    </a:cubicBezTo>
                    <a:lnTo>
                      <a:pt x="18314" y="827"/>
                    </a:lnTo>
                    <a:cubicBezTo>
                      <a:pt x="18323" y="833"/>
                      <a:pt x="18333" y="839"/>
                      <a:pt x="18342" y="846"/>
                    </a:cubicBezTo>
                    <a:cubicBezTo>
                      <a:pt x="18378" y="858"/>
                      <a:pt x="18413" y="869"/>
                      <a:pt x="18449" y="881"/>
                    </a:cubicBezTo>
                    <a:cubicBezTo>
                      <a:pt x="18509" y="905"/>
                      <a:pt x="18556" y="917"/>
                      <a:pt x="18616" y="929"/>
                    </a:cubicBezTo>
                    <a:cubicBezTo>
                      <a:pt x="18711" y="953"/>
                      <a:pt x="18794" y="977"/>
                      <a:pt x="18866" y="988"/>
                    </a:cubicBezTo>
                    <a:cubicBezTo>
                      <a:pt x="19009" y="1012"/>
                      <a:pt x="19104" y="1024"/>
                      <a:pt x="19175" y="1036"/>
                    </a:cubicBezTo>
                    <a:cubicBezTo>
                      <a:pt x="19318" y="1060"/>
                      <a:pt x="19330" y="1060"/>
                      <a:pt x="19330" y="1060"/>
                    </a:cubicBezTo>
                    <a:cubicBezTo>
                      <a:pt x="19533" y="1060"/>
                      <a:pt x="19604" y="607"/>
                      <a:pt x="19414" y="524"/>
                    </a:cubicBezTo>
                    <a:cubicBezTo>
                      <a:pt x="19414" y="524"/>
                      <a:pt x="19402" y="524"/>
                      <a:pt x="19271" y="500"/>
                    </a:cubicBezTo>
                    <a:cubicBezTo>
                      <a:pt x="19199" y="488"/>
                      <a:pt x="19104" y="465"/>
                      <a:pt x="18973" y="441"/>
                    </a:cubicBezTo>
                    <a:cubicBezTo>
                      <a:pt x="18914" y="429"/>
                      <a:pt x="18830" y="417"/>
                      <a:pt x="18759" y="393"/>
                    </a:cubicBezTo>
                    <a:cubicBezTo>
                      <a:pt x="18723" y="381"/>
                      <a:pt x="18675" y="369"/>
                      <a:pt x="18640" y="357"/>
                    </a:cubicBezTo>
                    <a:cubicBezTo>
                      <a:pt x="18616" y="346"/>
                      <a:pt x="18604" y="334"/>
                      <a:pt x="18580" y="334"/>
                    </a:cubicBezTo>
                    <a:cubicBezTo>
                      <a:pt x="18568" y="322"/>
                      <a:pt x="18556" y="322"/>
                      <a:pt x="18544" y="310"/>
                    </a:cubicBezTo>
                    <a:lnTo>
                      <a:pt x="18449" y="274"/>
                    </a:lnTo>
                    <a:lnTo>
                      <a:pt x="18402" y="262"/>
                    </a:lnTo>
                    <a:cubicBezTo>
                      <a:pt x="18354" y="250"/>
                      <a:pt x="18009" y="215"/>
                      <a:pt x="17449" y="167"/>
                    </a:cubicBezTo>
                    <a:cubicBezTo>
                      <a:pt x="16889" y="119"/>
                      <a:pt x="16127" y="36"/>
                      <a:pt x="15258" y="36"/>
                    </a:cubicBezTo>
                    <a:cubicBezTo>
                      <a:pt x="14830" y="24"/>
                      <a:pt x="14377" y="12"/>
                      <a:pt x="13901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gec62404e4d_0_336"/>
              <p:cNvSpPr/>
              <p:nvPr/>
            </p:nvSpPr>
            <p:spPr>
              <a:xfrm>
                <a:off x="4465836" y="7206782"/>
                <a:ext cx="184066" cy="404227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6339" extrusionOk="0">
                    <a:moveTo>
                      <a:pt x="7065" y="0"/>
                    </a:moveTo>
                    <a:cubicBezTo>
                      <a:pt x="6996" y="0"/>
                      <a:pt x="6934" y="18"/>
                      <a:pt x="6902" y="61"/>
                    </a:cubicBezTo>
                    <a:cubicBezTo>
                      <a:pt x="6902" y="61"/>
                      <a:pt x="6771" y="370"/>
                      <a:pt x="6569" y="870"/>
                    </a:cubicBezTo>
                    <a:cubicBezTo>
                      <a:pt x="6367" y="1406"/>
                      <a:pt x="6081" y="2097"/>
                      <a:pt x="5759" y="2930"/>
                    </a:cubicBezTo>
                    <a:cubicBezTo>
                      <a:pt x="5140" y="4573"/>
                      <a:pt x="4378" y="6609"/>
                      <a:pt x="3771" y="8205"/>
                    </a:cubicBezTo>
                    <a:cubicBezTo>
                      <a:pt x="3473" y="9002"/>
                      <a:pt x="3128" y="9895"/>
                      <a:pt x="2759" y="10788"/>
                    </a:cubicBezTo>
                    <a:cubicBezTo>
                      <a:pt x="2378" y="11681"/>
                      <a:pt x="1973" y="12562"/>
                      <a:pt x="1580" y="13336"/>
                    </a:cubicBezTo>
                    <a:cubicBezTo>
                      <a:pt x="1378" y="13717"/>
                      <a:pt x="1187" y="14086"/>
                      <a:pt x="1009" y="14408"/>
                    </a:cubicBezTo>
                    <a:cubicBezTo>
                      <a:pt x="830" y="14717"/>
                      <a:pt x="663" y="15003"/>
                      <a:pt x="533" y="15241"/>
                    </a:cubicBezTo>
                    <a:cubicBezTo>
                      <a:pt x="247" y="15706"/>
                      <a:pt x="68" y="15991"/>
                      <a:pt x="68" y="15991"/>
                    </a:cubicBezTo>
                    <a:cubicBezTo>
                      <a:pt x="0" y="16117"/>
                      <a:pt x="265" y="16339"/>
                      <a:pt x="429" y="16339"/>
                    </a:cubicBezTo>
                    <a:cubicBezTo>
                      <a:pt x="466" y="16339"/>
                      <a:pt x="499" y="16327"/>
                      <a:pt x="521" y="16301"/>
                    </a:cubicBezTo>
                    <a:cubicBezTo>
                      <a:pt x="521" y="16301"/>
                      <a:pt x="723" y="16027"/>
                      <a:pt x="1056" y="15587"/>
                    </a:cubicBezTo>
                    <a:cubicBezTo>
                      <a:pt x="1211" y="15360"/>
                      <a:pt x="1402" y="15086"/>
                      <a:pt x="1616" y="14765"/>
                    </a:cubicBezTo>
                    <a:cubicBezTo>
                      <a:pt x="1818" y="14455"/>
                      <a:pt x="2045" y="14098"/>
                      <a:pt x="2283" y="13729"/>
                    </a:cubicBezTo>
                    <a:cubicBezTo>
                      <a:pt x="2735" y="12955"/>
                      <a:pt x="3211" y="12086"/>
                      <a:pt x="3640" y="11193"/>
                    </a:cubicBezTo>
                    <a:cubicBezTo>
                      <a:pt x="4069" y="10288"/>
                      <a:pt x="4462" y="9383"/>
                      <a:pt x="4759" y="8574"/>
                    </a:cubicBezTo>
                    <a:cubicBezTo>
                      <a:pt x="5378" y="6966"/>
                      <a:pt x="6009" y="4871"/>
                      <a:pt x="6521" y="3192"/>
                    </a:cubicBezTo>
                    <a:cubicBezTo>
                      <a:pt x="7033" y="1501"/>
                      <a:pt x="7414" y="227"/>
                      <a:pt x="7414" y="227"/>
                    </a:cubicBezTo>
                    <a:cubicBezTo>
                      <a:pt x="7439" y="102"/>
                      <a:pt x="7229" y="0"/>
                      <a:pt x="7065" y="0"/>
                    </a:cubicBezTo>
                    <a:close/>
                  </a:path>
                </a:pathLst>
              </a:custGeom>
              <a:solidFill>
                <a:srgbClr val="439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gec62404e4d_0_336"/>
            <p:cNvGrpSpPr/>
            <p:nvPr/>
          </p:nvGrpSpPr>
          <p:grpSpPr>
            <a:xfrm rot="8905895">
              <a:off x="8402487" y="210114"/>
              <a:ext cx="491590" cy="778811"/>
              <a:chOff x="-1904298" y="1056455"/>
              <a:chExt cx="581725" cy="921610"/>
            </a:xfrm>
          </p:grpSpPr>
          <p:sp>
            <p:nvSpPr>
              <p:cNvPr id="55" name="Google Shape;55;gec62404e4d_0_336"/>
              <p:cNvSpPr/>
              <p:nvPr/>
            </p:nvSpPr>
            <p:spPr>
              <a:xfrm>
                <a:off x="-1904298" y="1056455"/>
                <a:ext cx="581725" cy="887132"/>
              </a:xfrm>
              <a:custGeom>
                <a:avLst/>
                <a:gdLst/>
                <a:ahLst/>
                <a:cxnLst/>
                <a:rect l="l" t="t" r="r" b="b"/>
                <a:pathLst>
                  <a:path w="38196" h="58249" extrusionOk="0">
                    <a:moveTo>
                      <a:pt x="34903" y="0"/>
                    </a:moveTo>
                    <a:cubicBezTo>
                      <a:pt x="34867" y="0"/>
                      <a:pt x="34830" y="5"/>
                      <a:pt x="34790" y="15"/>
                    </a:cubicBezTo>
                    <a:cubicBezTo>
                      <a:pt x="28206" y="1801"/>
                      <a:pt x="22396" y="5385"/>
                      <a:pt x="17002" y="9468"/>
                    </a:cubicBezTo>
                    <a:cubicBezTo>
                      <a:pt x="11918" y="13326"/>
                      <a:pt x="6870" y="17434"/>
                      <a:pt x="3929" y="23232"/>
                    </a:cubicBezTo>
                    <a:cubicBezTo>
                      <a:pt x="1143" y="28733"/>
                      <a:pt x="179" y="34983"/>
                      <a:pt x="83" y="41103"/>
                    </a:cubicBezTo>
                    <a:cubicBezTo>
                      <a:pt x="0" y="46771"/>
                      <a:pt x="310" y="52998"/>
                      <a:pt x="4120" y="57534"/>
                    </a:cubicBezTo>
                    <a:cubicBezTo>
                      <a:pt x="4191" y="57635"/>
                      <a:pt x="4287" y="57668"/>
                      <a:pt x="4373" y="57668"/>
                    </a:cubicBezTo>
                    <a:cubicBezTo>
                      <a:pt x="4388" y="57668"/>
                      <a:pt x="4403" y="57667"/>
                      <a:pt x="4417" y="57665"/>
                    </a:cubicBezTo>
                    <a:lnTo>
                      <a:pt x="4417" y="57665"/>
                    </a:lnTo>
                    <a:cubicBezTo>
                      <a:pt x="4322" y="57903"/>
                      <a:pt x="4429" y="58248"/>
                      <a:pt x="4774" y="58248"/>
                    </a:cubicBezTo>
                    <a:cubicBezTo>
                      <a:pt x="16324" y="58213"/>
                      <a:pt x="26372" y="48259"/>
                      <a:pt x="31444" y="38674"/>
                    </a:cubicBezTo>
                    <a:cubicBezTo>
                      <a:pt x="37648" y="26983"/>
                      <a:pt x="38195" y="13278"/>
                      <a:pt x="35874" y="467"/>
                    </a:cubicBezTo>
                    <a:cubicBezTo>
                      <a:pt x="35836" y="265"/>
                      <a:pt x="35686" y="176"/>
                      <a:pt x="35526" y="176"/>
                    </a:cubicBezTo>
                    <a:cubicBezTo>
                      <a:pt x="35432" y="176"/>
                      <a:pt x="35334" y="207"/>
                      <a:pt x="35254" y="265"/>
                    </a:cubicBezTo>
                    <a:cubicBezTo>
                      <a:pt x="35205" y="116"/>
                      <a:pt x="35081" y="0"/>
                      <a:pt x="34903" y="0"/>
                    </a:cubicBezTo>
                    <a:close/>
                  </a:path>
                </a:pathLst>
              </a:custGeom>
              <a:solidFill>
                <a:srgbClr val="74D8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gec62404e4d_0_336"/>
              <p:cNvSpPr/>
              <p:nvPr/>
            </p:nvSpPr>
            <p:spPr>
              <a:xfrm>
                <a:off x="-1862965" y="1216748"/>
                <a:ext cx="442995" cy="761317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49988" extrusionOk="0">
                    <a:moveTo>
                      <a:pt x="21381" y="0"/>
                    </a:moveTo>
                    <a:cubicBezTo>
                      <a:pt x="21179" y="0"/>
                      <a:pt x="20962" y="128"/>
                      <a:pt x="20932" y="384"/>
                    </a:cubicBezTo>
                    <a:cubicBezTo>
                      <a:pt x="20491" y="4468"/>
                      <a:pt x="20277" y="13386"/>
                      <a:pt x="20325" y="13540"/>
                    </a:cubicBezTo>
                    <a:cubicBezTo>
                      <a:pt x="17836" y="17624"/>
                      <a:pt x="15348" y="21696"/>
                      <a:pt x="12871" y="25780"/>
                    </a:cubicBezTo>
                    <a:cubicBezTo>
                      <a:pt x="12657" y="26137"/>
                      <a:pt x="12443" y="26494"/>
                      <a:pt x="12228" y="26852"/>
                    </a:cubicBezTo>
                    <a:cubicBezTo>
                      <a:pt x="10454" y="22565"/>
                      <a:pt x="9609" y="18065"/>
                      <a:pt x="9728" y="13433"/>
                    </a:cubicBezTo>
                    <a:cubicBezTo>
                      <a:pt x="9740" y="13171"/>
                      <a:pt x="9544" y="13040"/>
                      <a:pt x="9343" y="13040"/>
                    </a:cubicBezTo>
                    <a:cubicBezTo>
                      <a:pt x="9142" y="13040"/>
                      <a:pt x="8936" y="13171"/>
                      <a:pt x="8930" y="13433"/>
                    </a:cubicBezTo>
                    <a:cubicBezTo>
                      <a:pt x="8799" y="18196"/>
                      <a:pt x="9669" y="22839"/>
                      <a:pt x="11526" y="27245"/>
                    </a:cubicBezTo>
                    <a:cubicBezTo>
                      <a:pt x="11585" y="27387"/>
                      <a:pt x="11716" y="27471"/>
                      <a:pt x="11847" y="27495"/>
                    </a:cubicBezTo>
                    <a:cubicBezTo>
                      <a:pt x="8859" y="32483"/>
                      <a:pt x="6001" y="37567"/>
                      <a:pt x="3692" y="42889"/>
                    </a:cubicBezTo>
                    <a:cubicBezTo>
                      <a:pt x="1668" y="38996"/>
                      <a:pt x="834" y="34745"/>
                      <a:pt x="1227" y="30364"/>
                    </a:cubicBezTo>
                    <a:cubicBezTo>
                      <a:pt x="1251" y="30108"/>
                      <a:pt x="1063" y="29980"/>
                      <a:pt x="864" y="29980"/>
                    </a:cubicBezTo>
                    <a:cubicBezTo>
                      <a:pt x="664" y="29980"/>
                      <a:pt x="453" y="30108"/>
                      <a:pt x="429" y="30364"/>
                    </a:cubicBezTo>
                    <a:cubicBezTo>
                      <a:pt x="1" y="35019"/>
                      <a:pt x="953" y="39556"/>
                      <a:pt x="3180" y="43675"/>
                    </a:cubicBezTo>
                    <a:cubicBezTo>
                      <a:pt x="3215" y="43723"/>
                      <a:pt x="3251" y="43770"/>
                      <a:pt x="3299" y="43806"/>
                    </a:cubicBezTo>
                    <a:cubicBezTo>
                      <a:pt x="2513" y="45663"/>
                      <a:pt x="1799" y="47557"/>
                      <a:pt x="1167" y="49497"/>
                    </a:cubicBezTo>
                    <a:cubicBezTo>
                      <a:pt x="1074" y="49793"/>
                      <a:pt x="1320" y="49988"/>
                      <a:pt x="1563" y="49988"/>
                    </a:cubicBezTo>
                    <a:cubicBezTo>
                      <a:pt x="1722" y="49988"/>
                      <a:pt x="1880" y="49904"/>
                      <a:pt x="1941" y="49712"/>
                    </a:cubicBezTo>
                    <a:cubicBezTo>
                      <a:pt x="3323" y="45449"/>
                      <a:pt x="5132" y="41389"/>
                      <a:pt x="7168" y="37436"/>
                    </a:cubicBezTo>
                    <a:cubicBezTo>
                      <a:pt x="7216" y="37532"/>
                      <a:pt x="7287" y="37603"/>
                      <a:pt x="7430" y="37627"/>
                    </a:cubicBezTo>
                    <a:cubicBezTo>
                      <a:pt x="8398" y="37795"/>
                      <a:pt x="9366" y="37879"/>
                      <a:pt x="10324" y="37879"/>
                    </a:cubicBezTo>
                    <a:cubicBezTo>
                      <a:pt x="13834" y="37879"/>
                      <a:pt x="17225" y="36758"/>
                      <a:pt x="20087" y="34579"/>
                    </a:cubicBezTo>
                    <a:cubicBezTo>
                      <a:pt x="20431" y="34323"/>
                      <a:pt x="20214" y="33799"/>
                      <a:pt x="19894" y="33799"/>
                    </a:cubicBezTo>
                    <a:cubicBezTo>
                      <a:pt x="19826" y="33799"/>
                      <a:pt x="19754" y="33822"/>
                      <a:pt x="19682" y="33876"/>
                    </a:cubicBezTo>
                    <a:cubicBezTo>
                      <a:pt x="16937" y="35970"/>
                      <a:pt x="13691" y="37085"/>
                      <a:pt x="10318" y="37085"/>
                    </a:cubicBezTo>
                    <a:cubicBezTo>
                      <a:pt x="9433" y="37085"/>
                      <a:pt x="8540" y="37009"/>
                      <a:pt x="7644" y="36853"/>
                    </a:cubicBezTo>
                    <a:cubicBezTo>
                      <a:pt x="7615" y="36847"/>
                      <a:pt x="7585" y="36844"/>
                      <a:pt x="7557" y="36844"/>
                    </a:cubicBezTo>
                    <a:cubicBezTo>
                      <a:pt x="7528" y="36844"/>
                      <a:pt x="7502" y="36847"/>
                      <a:pt x="7478" y="36853"/>
                    </a:cubicBezTo>
                    <a:cubicBezTo>
                      <a:pt x="9478" y="33019"/>
                      <a:pt x="11693" y="29281"/>
                      <a:pt x="13943" y="25578"/>
                    </a:cubicBezTo>
                    <a:cubicBezTo>
                      <a:pt x="14872" y="24042"/>
                      <a:pt x="15812" y="22518"/>
                      <a:pt x="16741" y="20982"/>
                    </a:cubicBezTo>
                    <a:cubicBezTo>
                      <a:pt x="16788" y="21006"/>
                      <a:pt x="16848" y="21018"/>
                      <a:pt x="16919" y="21018"/>
                    </a:cubicBezTo>
                    <a:cubicBezTo>
                      <a:pt x="20956" y="20768"/>
                      <a:pt x="24861" y="19946"/>
                      <a:pt x="28659" y="18553"/>
                    </a:cubicBezTo>
                    <a:cubicBezTo>
                      <a:pt x="29087" y="18393"/>
                      <a:pt x="28967" y="17753"/>
                      <a:pt x="28585" y="17753"/>
                    </a:cubicBezTo>
                    <a:cubicBezTo>
                      <a:pt x="28542" y="17753"/>
                      <a:pt x="28495" y="17761"/>
                      <a:pt x="28445" y="17779"/>
                    </a:cubicBezTo>
                    <a:cubicBezTo>
                      <a:pt x="24813" y="19113"/>
                      <a:pt x="21087" y="19910"/>
                      <a:pt x="17229" y="20184"/>
                    </a:cubicBezTo>
                    <a:cubicBezTo>
                      <a:pt x="21075" y="13874"/>
                      <a:pt x="24944" y="7564"/>
                      <a:pt x="28790" y="1265"/>
                    </a:cubicBezTo>
                    <a:cubicBezTo>
                      <a:pt x="28979" y="953"/>
                      <a:pt x="28702" y="663"/>
                      <a:pt x="28427" y="663"/>
                    </a:cubicBezTo>
                    <a:cubicBezTo>
                      <a:pt x="28303" y="663"/>
                      <a:pt x="28180" y="721"/>
                      <a:pt x="28099" y="860"/>
                    </a:cubicBezTo>
                    <a:cubicBezTo>
                      <a:pt x="25790" y="4635"/>
                      <a:pt x="23468" y="8409"/>
                      <a:pt x="21158" y="12183"/>
                    </a:cubicBezTo>
                    <a:cubicBezTo>
                      <a:pt x="21134" y="8242"/>
                      <a:pt x="21313" y="4313"/>
                      <a:pt x="21741" y="384"/>
                    </a:cubicBezTo>
                    <a:cubicBezTo>
                      <a:pt x="21771" y="128"/>
                      <a:pt x="21584" y="0"/>
                      <a:pt x="21381" y="0"/>
                    </a:cubicBezTo>
                    <a:close/>
                  </a:path>
                </a:pathLst>
              </a:custGeom>
              <a:solidFill>
                <a:srgbClr val="449E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Google Shape;57;gec62404e4d_0_336"/>
            <p:cNvSpPr/>
            <p:nvPr/>
          </p:nvSpPr>
          <p:spPr>
            <a:xfrm rot="10800000" flipH="1">
              <a:off x="7676500" y="-6"/>
              <a:ext cx="1430684" cy="365231"/>
            </a:xfrm>
            <a:custGeom>
              <a:avLst/>
              <a:gdLst/>
              <a:ahLst/>
              <a:cxnLst/>
              <a:rect l="l" t="t" r="r" b="b"/>
              <a:pathLst>
                <a:path w="43054" h="10991" extrusionOk="0">
                  <a:moveTo>
                    <a:pt x="21920" y="1"/>
                  </a:moveTo>
                  <a:cubicBezTo>
                    <a:pt x="19110" y="1"/>
                    <a:pt x="16717" y="2084"/>
                    <a:pt x="15753" y="5025"/>
                  </a:cubicBezTo>
                  <a:cubicBezTo>
                    <a:pt x="14574" y="3882"/>
                    <a:pt x="12967" y="3168"/>
                    <a:pt x="11181" y="3168"/>
                  </a:cubicBezTo>
                  <a:cubicBezTo>
                    <a:pt x="7954" y="3168"/>
                    <a:pt x="5275" y="5502"/>
                    <a:pt x="4739" y="8573"/>
                  </a:cubicBezTo>
                  <a:cubicBezTo>
                    <a:pt x="4299" y="8359"/>
                    <a:pt x="3811" y="8228"/>
                    <a:pt x="3287" y="8228"/>
                  </a:cubicBezTo>
                  <a:cubicBezTo>
                    <a:pt x="1644" y="8228"/>
                    <a:pt x="275" y="9419"/>
                    <a:pt x="1" y="10990"/>
                  </a:cubicBezTo>
                  <a:lnTo>
                    <a:pt x="43054" y="10990"/>
                  </a:lnTo>
                  <a:cubicBezTo>
                    <a:pt x="43054" y="10990"/>
                    <a:pt x="43054" y="10990"/>
                    <a:pt x="43054" y="10978"/>
                  </a:cubicBezTo>
                  <a:cubicBezTo>
                    <a:pt x="43054" y="8407"/>
                    <a:pt x="40970" y="6323"/>
                    <a:pt x="38398" y="6323"/>
                  </a:cubicBezTo>
                  <a:cubicBezTo>
                    <a:pt x="37744" y="6323"/>
                    <a:pt x="37124" y="6454"/>
                    <a:pt x="36565" y="6704"/>
                  </a:cubicBezTo>
                  <a:cubicBezTo>
                    <a:pt x="35815" y="4025"/>
                    <a:pt x="33374" y="2061"/>
                    <a:pt x="30469" y="2061"/>
                  </a:cubicBezTo>
                  <a:cubicBezTo>
                    <a:pt x="29231" y="2061"/>
                    <a:pt x="28088" y="2418"/>
                    <a:pt x="27123" y="3025"/>
                  </a:cubicBezTo>
                  <a:cubicBezTo>
                    <a:pt x="25909" y="1191"/>
                    <a:pt x="24028" y="1"/>
                    <a:pt x="21920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62404e4d_0_718"/>
          <p:cNvSpPr txBox="1">
            <a:spLocks noGrp="1"/>
          </p:cNvSpPr>
          <p:nvPr>
            <p:ph type="title"/>
          </p:nvPr>
        </p:nvSpPr>
        <p:spPr>
          <a:xfrm>
            <a:off x="910589" y="1698243"/>
            <a:ext cx="103707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 i="0">
                <a:solidFill>
                  <a:srgbClr val="1229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ec62404e4d_0_718"/>
          <p:cNvSpPr txBox="1">
            <a:spLocks noGrp="1"/>
          </p:cNvSpPr>
          <p:nvPr>
            <p:ph type="body" idx="1"/>
          </p:nvPr>
        </p:nvSpPr>
        <p:spPr>
          <a:xfrm>
            <a:off x="831851" y="1819276"/>
            <a:ext cx="105345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i="0">
                <a:solidFill>
                  <a:srgbClr val="1438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62404e4d_0_7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ec62404e4d_0_7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ec62404e4d_0_7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rturo.palero@jalisco.gob.m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1c30414a_0_51"/>
          <p:cNvSpPr txBox="1">
            <a:spLocks noGrp="1"/>
          </p:cNvSpPr>
          <p:nvPr>
            <p:ph type="ctrTitle"/>
          </p:nvPr>
        </p:nvSpPr>
        <p:spPr>
          <a:xfrm>
            <a:off x="6530675" y="1122375"/>
            <a:ext cx="48843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3455">
                <a:solidFill>
                  <a:schemeClr val="dk2"/>
                </a:solidFill>
              </a:rPr>
              <a:t>Arturo Palero</a:t>
            </a:r>
            <a:endParaRPr sz="3455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1455" b="0"/>
              <a:t>Director de Gestión Transversal de Cambio Climático</a:t>
            </a:r>
            <a:endParaRPr sz="1455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1455" b="0"/>
              <a:t>Secretaría de Medio Ambiente y Desarrollo Territorial</a:t>
            </a:r>
            <a:endParaRPr sz="1455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1455" b="0"/>
              <a:t>Estado de Jalisco</a:t>
            </a:r>
            <a:endParaRPr sz="1455" b="0"/>
          </a:p>
        </p:txBody>
      </p:sp>
      <p:sp>
        <p:nvSpPr>
          <p:cNvPr id="224" name="Google Shape;224;ged1c30414a_0_51"/>
          <p:cNvSpPr txBox="1">
            <a:spLocks noGrp="1"/>
          </p:cNvSpPr>
          <p:nvPr>
            <p:ph type="subTitle" idx="1"/>
          </p:nvPr>
        </p:nvSpPr>
        <p:spPr>
          <a:xfrm>
            <a:off x="7036625" y="3510075"/>
            <a:ext cx="38601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14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arturo.palero@jalisco.gob.mx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sz="1400" dirty="0" err="1">
                <a:latin typeface="Montserrat"/>
                <a:ea typeface="Montserrat"/>
                <a:cs typeface="Montserrat"/>
                <a:sym typeface="Montserrat"/>
              </a:rPr>
              <a:t>telegram</a:t>
            </a:r>
            <a:r>
              <a:rPr lang="es-MX" sz="1400" dirty="0">
                <a:latin typeface="Montserrat"/>
                <a:ea typeface="Montserrat"/>
                <a:cs typeface="Montserrat"/>
                <a:sym typeface="Montserrat"/>
              </a:rPr>
              <a:t> @arturopalero</a:t>
            </a:r>
            <a:endParaRPr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ged1c30414a_0_51"/>
          <p:cNvPicPr preferRelativeResize="0"/>
          <p:nvPr/>
        </p:nvPicPr>
        <p:blipFill rotWithShape="1">
          <a:blip r:embed="rId4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ed1c30414a_0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ed1c30414a_0_51"/>
          <p:cNvSpPr txBox="1"/>
          <p:nvPr/>
        </p:nvSpPr>
        <p:spPr>
          <a:xfrm>
            <a:off x="1349125" y="2186050"/>
            <a:ext cx="4272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MX" sz="8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80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ged1c30414a_0_51"/>
          <p:cNvGrpSpPr/>
          <p:nvPr/>
        </p:nvGrpSpPr>
        <p:grpSpPr>
          <a:xfrm>
            <a:off x="6683083" y="3659810"/>
            <a:ext cx="277348" cy="212757"/>
            <a:chOff x="-1199300" y="3279250"/>
            <a:chExt cx="293025" cy="206400"/>
          </a:xfrm>
        </p:grpSpPr>
        <p:sp>
          <p:nvSpPr>
            <p:cNvPr id="229" name="Google Shape;229;ged1c30414a_0_51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ed1c30414a_0_51"/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ed1c30414a_0_51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ed1c30414a_0_51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b27ec0e35_0_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MX">
                <a:latin typeface="Montserrat"/>
                <a:ea typeface="Montserrat"/>
                <a:cs typeface="Montserrat"/>
                <a:sym typeface="Montserrat"/>
              </a:rPr>
              <a:t>Contribuciones desde lo local a las NDC de México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eb27ec0e35_0_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/>
              <a:t>Experiencia del estado de Jalisco</a:t>
            </a:r>
            <a:endParaRPr/>
          </a:p>
        </p:txBody>
      </p:sp>
      <p:pic>
        <p:nvPicPr>
          <p:cNvPr id="74" name="Google Shape;74;geb27ec0e35_0_11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eb27ec0e35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b27ec0e35_0_16"/>
          <p:cNvSpPr txBox="1">
            <a:spLocks noGrp="1"/>
          </p:cNvSpPr>
          <p:nvPr>
            <p:ph type="title"/>
          </p:nvPr>
        </p:nvSpPr>
        <p:spPr>
          <a:xfrm>
            <a:off x="0" y="561850"/>
            <a:ext cx="12192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2000" b="1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Transparencia en la agenda climática y gobernanza multilateral del Gobierno de Jalisco</a:t>
            </a:r>
            <a:endParaRPr sz="2100"/>
          </a:p>
        </p:txBody>
      </p:sp>
      <p:sp>
        <p:nvSpPr>
          <p:cNvPr id="81" name="Google Shape;81;geb27ec0e35_0_16"/>
          <p:cNvSpPr txBox="1">
            <a:spLocks noGrp="1"/>
          </p:cNvSpPr>
          <p:nvPr>
            <p:ph type="title" idx="4294967295"/>
          </p:nvPr>
        </p:nvSpPr>
        <p:spPr>
          <a:xfrm>
            <a:off x="651883" y="2042900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0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endParaRPr/>
          </a:p>
        </p:txBody>
      </p:sp>
      <p:sp>
        <p:nvSpPr>
          <p:cNvPr id="82" name="Google Shape;82;geb27ec0e35_0_16"/>
          <p:cNvSpPr txBox="1">
            <a:spLocks noGrp="1"/>
          </p:cNvSpPr>
          <p:nvPr>
            <p:ph type="title" idx="4294967295"/>
          </p:nvPr>
        </p:nvSpPr>
        <p:spPr>
          <a:xfrm>
            <a:off x="8284090" y="1738100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000">
                <a:solidFill>
                  <a:srgbClr val="14387F"/>
                </a:solidFill>
                <a:latin typeface="Montserrat"/>
                <a:ea typeface="Montserrat"/>
                <a:cs typeface="Montserrat"/>
                <a:sym typeface="Montserrat"/>
              </a:rPr>
              <a:t>Instrumentos</a:t>
            </a:r>
            <a:endParaRPr sz="2000">
              <a:solidFill>
                <a:srgbClr val="1438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eb27ec0e35_0_16"/>
          <p:cNvSpPr txBox="1">
            <a:spLocks noGrp="1"/>
          </p:cNvSpPr>
          <p:nvPr>
            <p:ph type="subTitle" idx="4294967295"/>
          </p:nvPr>
        </p:nvSpPr>
        <p:spPr>
          <a:xfrm>
            <a:off x="8020375" y="2268674"/>
            <a:ext cx="36765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marR="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Normatividad climática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Inventario Estatal de Gases y Compuestos de Efecto Invernadero (2017)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Diagnóstico de vulnerabilidad (PEACC) 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Estrategia Estatal de Cambio Climático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geb27ec0e35_0_16"/>
          <p:cNvSpPr txBox="1">
            <a:spLocks noGrp="1"/>
          </p:cNvSpPr>
          <p:nvPr>
            <p:ph type="title" idx="4294967295"/>
          </p:nvPr>
        </p:nvSpPr>
        <p:spPr>
          <a:xfrm>
            <a:off x="651883" y="3995403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44444"/>
              <a:buNone/>
            </a:pPr>
            <a:r>
              <a:rPr lang="es-MX" sz="20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Gobernanza</a:t>
            </a:r>
            <a:r>
              <a:rPr lang="es-MX"/>
              <a:t> </a:t>
            </a:r>
            <a:endParaRPr/>
          </a:p>
        </p:txBody>
      </p:sp>
      <p:sp>
        <p:nvSpPr>
          <p:cNvPr id="85" name="Google Shape;85;geb27ec0e35_0_16"/>
          <p:cNvSpPr txBox="1">
            <a:spLocks noGrp="1"/>
          </p:cNvSpPr>
          <p:nvPr>
            <p:ph type="title" idx="4294967295"/>
          </p:nvPr>
        </p:nvSpPr>
        <p:spPr>
          <a:xfrm>
            <a:off x="8284090" y="4300203"/>
            <a:ext cx="26463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MX" sz="2000">
                <a:solidFill>
                  <a:srgbClr val="14387F"/>
                </a:solidFill>
                <a:latin typeface="Montserrat"/>
                <a:ea typeface="Montserrat"/>
                <a:cs typeface="Montserrat"/>
                <a:sym typeface="Montserrat"/>
              </a:rPr>
              <a:t>Ejecución</a:t>
            </a:r>
            <a:endParaRPr>
              <a:solidFill>
                <a:srgbClr val="14387F"/>
              </a:solidFill>
            </a:endParaRPr>
          </a:p>
        </p:txBody>
      </p:sp>
      <p:cxnSp>
        <p:nvCxnSpPr>
          <p:cNvPr id="86" name="Google Shape;86;geb27ec0e35_0_16"/>
          <p:cNvCxnSpPr/>
          <p:nvPr/>
        </p:nvCxnSpPr>
        <p:spPr>
          <a:xfrm>
            <a:off x="6958267" y="2654867"/>
            <a:ext cx="12384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7" name="Google Shape;87;geb27ec0e35_0_16"/>
          <p:cNvCxnSpPr/>
          <p:nvPr/>
        </p:nvCxnSpPr>
        <p:spPr>
          <a:xfrm>
            <a:off x="6958267" y="5026270"/>
            <a:ext cx="12384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88" name="Google Shape;88;geb27ec0e35_0_16"/>
          <p:cNvCxnSpPr/>
          <p:nvPr/>
        </p:nvCxnSpPr>
        <p:spPr>
          <a:xfrm>
            <a:off x="3406867" y="2654867"/>
            <a:ext cx="12384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" name="Google Shape;89;geb27ec0e35_0_16"/>
          <p:cNvCxnSpPr/>
          <p:nvPr/>
        </p:nvCxnSpPr>
        <p:spPr>
          <a:xfrm>
            <a:off x="3406867" y="5026270"/>
            <a:ext cx="1238400" cy="0"/>
          </a:xfrm>
          <a:prstGeom prst="straightConnector1">
            <a:avLst/>
          </a:prstGeom>
          <a:noFill/>
          <a:ln w="9525" cap="flat" cmpd="sng">
            <a:solidFill>
              <a:srgbClr val="053B5C"/>
            </a:solidFill>
            <a:prstDash val="solid"/>
            <a:round/>
            <a:headEnd type="oval" w="med" len="med"/>
            <a:tailEnd type="none" w="sm" len="sm"/>
          </a:ln>
        </p:spPr>
      </p:cxnSp>
      <p:grpSp>
        <p:nvGrpSpPr>
          <p:cNvPr id="90" name="Google Shape;90;geb27ec0e35_0_16"/>
          <p:cNvGrpSpPr/>
          <p:nvPr/>
        </p:nvGrpSpPr>
        <p:grpSpPr>
          <a:xfrm>
            <a:off x="4104488" y="3774821"/>
            <a:ext cx="466188" cy="461698"/>
            <a:chOff x="3860250" y="1427025"/>
            <a:chExt cx="487900" cy="483200"/>
          </a:xfrm>
        </p:grpSpPr>
        <p:sp>
          <p:nvSpPr>
            <p:cNvPr id="91" name="Google Shape;91;geb27ec0e35_0_16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eb27ec0e35_0_16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eb27ec0e35_0_16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geb27ec0e35_0_16"/>
          <p:cNvSpPr/>
          <p:nvPr/>
        </p:nvSpPr>
        <p:spPr>
          <a:xfrm>
            <a:off x="5543530" y="2273394"/>
            <a:ext cx="466188" cy="461650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geb27ec0e35_0_16"/>
          <p:cNvGrpSpPr/>
          <p:nvPr/>
        </p:nvGrpSpPr>
        <p:grpSpPr>
          <a:xfrm>
            <a:off x="5557171" y="5151551"/>
            <a:ext cx="439124" cy="434585"/>
            <a:chOff x="3282325" y="2035675"/>
            <a:chExt cx="459575" cy="454825"/>
          </a:xfrm>
        </p:grpSpPr>
        <p:sp>
          <p:nvSpPr>
            <p:cNvPr id="96" name="Google Shape;96;geb27ec0e35_0_16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eb27ec0e35_0_16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eb27ec0e35_0_16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eb27ec0e35_0_16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eb27ec0e35_0_16"/>
          <p:cNvSpPr/>
          <p:nvPr/>
        </p:nvSpPr>
        <p:spPr>
          <a:xfrm>
            <a:off x="7029460" y="3774797"/>
            <a:ext cx="378689" cy="461650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geb27ec0e35_0_16"/>
          <p:cNvGrpSpPr/>
          <p:nvPr/>
        </p:nvGrpSpPr>
        <p:grpSpPr>
          <a:xfrm flipH="1">
            <a:off x="2587069" y="1914882"/>
            <a:ext cx="594951" cy="103300"/>
            <a:chOff x="6146875" y="1767300"/>
            <a:chExt cx="331025" cy="57475"/>
          </a:xfrm>
        </p:grpSpPr>
        <p:sp>
          <p:nvSpPr>
            <p:cNvPr id="102" name="Google Shape;102;geb27ec0e35_0_1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eb27ec0e35_0_1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eb27ec0e35_0_1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rgbClr val="40B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geb27ec0e35_0_16"/>
          <p:cNvGrpSpPr/>
          <p:nvPr/>
        </p:nvGrpSpPr>
        <p:grpSpPr>
          <a:xfrm flipH="1">
            <a:off x="8511469" y="1711682"/>
            <a:ext cx="594951" cy="103300"/>
            <a:chOff x="6146875" y="1767300"/>
            <a:chExt cx="331025" cy="57475"/>
          </a:xfrm>
        </p:grpSpPr>
        <p:sp>
          <p:nvSpPr>
            <p:cNvPr id="106" name="Google Shape;106;geb27ec0e35_0_1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eb27ec0e35_0_1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eb27ec0e35_0_1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geb27ec0e35_0_16"/>
          <p:cNvGrpSpPr/>
          <p:nvPr/>
        </p:nvGrpSpPr>
        <p:grpSpPr>
          <a:xfrm flipH="1">
            <a:off x="2587069" y="4186552"/>
            <a:ext cx="594951" cy="103300"/>
            <a:chOff x="6146875" y="1767300"/>
            <a:chExt cx="331025" cy="57475"/>
          </a:xfrm>
        </p:grpSpPr>
        <p:sp>
          <p:nvSpPr>
            <p:cNvPr id="110" name="Google Shape;110;geb27ec0e35_0_1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eb27ec0e35_0_1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eb27ec0e35_0_1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geb27ec0e35_0_16"/>
          <p:cNvGrpSpPr/>
          <p:nvPr/>
        </p:nvGrpSpPr>
        <p:grpSpPr>
          <a:xfrm flipH="1">
            <a:off x="8511469" y="4288152"/>
            <a:ext cx="594951" cy="103300"/>
            <a:chOff x="6146875" y="1767300"/>
            <a:chExt cx="331025" cy="57475"/>
          </a:xfrm>
        </p:grpSpPr>
        <p:sp>
          <p:nvSpPr>
            <p:cNvPr id="114" name="Google Shape;114;geb27ec0e35_0_16"/>
            <p:cNvSpPr/>
            <p:nvPr/>
          </p:nvSpPr>
          <p:spPr>
            <a:xfrm>
              <a:off x="6277250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eb27ec0e35_0_16"/>
            <p:cNvSpPr/>
            <p:nvPr/>
          </p:nvSpPr>
          <p:spPr>
            <a:xfrm>
              <a:off x="6146875" y="1767300"/>
              <a:ext cx="74150" cy="57475"/>
            </a:xfrm>
            <a:custGeom>
              <a:avLst/>
              <a:gdLst/>
              <a:ahLst/>
              <a:cxnLst/>
              <a:rect l="l" t="t" r="r" b="b"/>
              <a:pathLst>
                <a:path w="2966" h="2299" extrusionOk="0">
                  <a:moveTo>
                    <a:pt x="1477" y="1"/>
                  </a:moveTo>
                  <a:cubicBezTo>
                    <a:pt x="1" y="1"/>
                    <a:pt x="1" y="2299"/>
                    <a:pt x="1477" y="2299"/>
                  </a:cubicBezTo>
                  <a:cubicBezTo>
                    <a:pt x="2966" y="2299"/>
                    <a:pt x="2966" y="1"/>
                    <a:pt x="1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eb27ec0e35_0_16"/>
            <p:cNvSpPr/>
            <p:nvPr/>
          </p:nvSpPr>
          <p:spPr>
            <a:xfrm>
              <a:off x="6403775" y="1767300"/>
              <a:ext cx="74125" cy="57475"/>
            </a:xfrm>
            <a:custGeom>
              <a:avLst/>
              <a:gdLst/>
              <a:ahLst/>
              <a:cxnLst/>
              <a:rect l="l" t="t" r="r" b="b"/>
              <a:pathLst>
                <a:path w="2965" h="2299" extrusionOk="0">
                  <a:moveTo>
                    <a:pt x="1488" y="1"/>
                  </a:moveTo>
                  <a:cubicBezTo>
                    <a:pt x="0" y="1"/>
                    <a:pt x="0" y="2299"/>
                    <a:pt x="1488" y="2299"/>
                  </a:cubicBezTo>
                  <a:cubicBezTo>
                    <a:pt x="2965" y="2299"/>
                    <a:pt x="2965" y="1"/>
                    <a:pt x="1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geb27ec0e35_0_16"/>
          <p:cNvGrpSpPr/>
          <p:nvPr/>
        </p:nvGrpSpPr>
        <p:grpSpPr>
          <a:xfrm>
            <a:off x="3890413" y="1985688"/>
            <a:ext cx="3802036" cy="3802009"/>
            <a:chOff x="2094000" y="1043125"/>
            <a:chExt cx="3625475" cy="3625450"/>
          </a:xfrm>
        </p:grpSpPr>
        <p:sp>
          <p:nvSpPr>
            <p:cNvPr id="118" name="Google Shape;118;geb27ec0e35_0_16"/>
            <p:cNvSpPr/>
            <p:nvPr/>
          </p:nvSpPr>
          <p:spPr>
            <a:xfrm>
              <a:off x="2094000" y="2288200"/>
              <a:ext cx="1544850" cy="2328300"/>
            </a:xfrm>
            <a:custGeom>
              <a:avLst/>
              <a:gdLst/>
              <a:ahLst/>
              <a:cxnLst/>
              <a:rect l="l" t="t" r="r" b="b"/>
              <a:pathLst>
                <a:path w="61794" h="93132" extrusionOk="0">
                  <a:moveTo>
                    <a:pt x="22706" y="1"/>
                  </a:moveTo>
                  <a:cubicBezTo>
                    <a:pt x="10168" y="1"/>
                    <a:pt x="0" y="10169"/>
                    <a:pt x="0" y="22706"/>
                  </a:cubicBezTo>
                  <a:cubicBezTo>
                    <a:pt x="0" y="29064"/>
                    <a:pt x="822" y="35231"/>
                    <a:pt x="2358" y="41113"/>
                  </a:cubicBezTo>
                  <a:cubicBezTo>
                    <a:pt x="7501" y="60770"/>
                    <a:pt x="20658" y="77165"/>
                    <a:pt x="38160" y="86583"/>
                  </a:cubicBezTo>
                  <a:cubicBezTo>
                    <a:pt x="43470" y="89452"/>
                    <a:pt x="49197" y="91667"/>
                    <a:pt x="55210" y="93131"/>
                  </a:cubicBezTo>
                  <a:cubicBezTo>
                    <a:pt x="49471" y="88095"/>
                    <a:pt x="45840" y="80725"/>
                    <a:pt x="45840" y="72510"/>
                  </a:cubicBezTo>
                  <a:cubicBezTo>
                    <a:pt x="45840" y="61473"/>
                    <a:pt x="52388" y="51948"/>
                    <a:pt x="61794" y="47590"/>
                  </a:cubicBezTo>
                  <a:cubicBezTo>
                    <a:pt x="55579" y="44911"/>
                    <a:pt x="50566" y="39982"/>
                    <a:pt x="47792" y="33826"/>
                  </a:cubicBezTo>
                  <a:cubicBezTo>
                    <a:pt x="46268" y="30433"/>
                    <a:pt x="45411" y="26671"/>
                    <a:pt x="45411" y="22706"/>
                  </a:cubicBezTo>
                  <a:cubicBezTo>
                    <a:pt x="45411" y="10169"/>
                    <a:pt x="35255" y="1"/>
                    <a:pt x="22706" y="1"/>
                  </a:cubicBezTo>
                  <a:close/>
                </a:path>
              </a:pathLst>
            </a:custGeom>
            <a:solidFill>
              <a:srgbClr val="274E13"/>
            </a:solidFill>
            <a:ln w="952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eb27ec0e35_0_16"/>
            <p:cNvSpPr/>
            <p:nvPr/>
          </p:nvSpPr>
          <p:spPr>
            <a:xfrm>
              <a:off x="4188300" y="1105025"/>
              <a:ext cx="1531175" cy="2291375"/>
            </a:xfrm>
            <a:custGeom>
              <a:avLst/>
              <a:gdLst/>
              <a:ahLst/>
              <a:cxnLst/>
              <a:rect l="l" t="t" r="r" b="b"/>
              <a:pathLst>
                <a:path w="61247" h="91655" extrusionOk="0">
                  <a:moveTo>
                    <a:pt x="7573" y="1"/>
                  </a:moveTo>
                  <a:lnTo>
                    <a:pt x="7573" y="1"/>
                  </a:lnTo>
                  <a:cubicBezTo>
                    <a:pt x="13050" y="5025"/>
                    <a:pt x="16491" y="12228"/>
                    <a:pt x="16491" y="20229"/>
                  </a:cubicBezTo>
                  <a:cubicBezTo>
                    <a:pt x="16491" y="31469"/>
                    <a:pt x="9693" y="41149"/>
                    <a:pt x="1" y="45399"/>
                  </a:cubicBezTo>
                  <a:cubicBezTo>
                    <a:pt x="429" y="45590"/>
                    <a:pt x="858" y="45792"/>
                    <a:pt x="1275" y="46018"/>
                  </a:cubicBezTo>
                  <a:cubicBezTo>
                    <a:pt x="6478" y="48733"/>
                    <a:pt x="10669" y="53079"/>
                    <a:pt x="13205" y="58377"/>
                  </a:cubicBezTo>
                  <a:cubicBezTo>
                    <a:pt x="14741" y="61603"/>
                    <a:pt x="15646" y="65175"/>
                    <a:pt x="15800" y="68950"/>
                  </a:cubicBezTo>
                  <a:lnTo>
                    <a:pt x="15824" y="68950"/>
                  </a:lnTo>
                  <a:cubicBezTo>
                    <a:pt x="15824" y="81487"/>
                    <a:pt x="25992" y="91655"/>
                    <a:pt x="38541" y="91655"/>
                  </a:cubicBezTo>
                  <a:cubicBezTo>
                    <a:pt x="50936" y="91655"/>
                    <a:pt x="60997" y="81725"/>
                    <a:pt x="61235" y="69390"/>
                  </a:cubicBezTo>
                  <a:cubicBezTo>
                    <a:pt x="61235" y="69247"/>
                    <a:pt x="61247" y="69092"/>
                    <a:pt x="61247" y="68950"/>
                  </a:cubicBezTo>
                  <a:cubicBezTo>
                    <a:pt x="61247" y="68497"/>
                    <a:pt x="61235" y="68045"/>
                    <a:pt x="61199" y="67604"/>
                  </a:cubicBezTo>
                  <a:cubicBezTo>
                    <a:pt x="61008" y="61544"/>
                    <a:pt x="60056" y="55686"/>
                    <a:pt x="58472" y="50102"/>
                  </a:cubicBezTo>
                  <a:cubicBezTo>
                    <a:pt x="53329" y="32064"/>
                    <a:pt x="41399" y="16919"/>
                    <a:pt x="25611" y="7585"/>
                  </a:cubicBezTo>
                  <a:cubicBezTo>
                    <a:pt x="20039" y="4287"/>
                    <a:pt x="13979" y="1715"/>
                    <a:pt x="7573" y="1"/>
                  </a:cubicBezTo>
                  <a:close/>
                </a:path>
              </a:pathLst>
            </a:custGeom>
            <a:solidFill>
              <a:srgbClr val="40B4E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eb27ec0e35_0_16"/>
            <p:cNvSpPr/>
            <p:nvPr/>
          </p:nvSpPr>
          <p:spPr>
            <a:xfrm>
              <a:off x="2152925" y="1043125"/>
              <a:ext cx="2329200" cy="1534725"/>
            </a:xfrm>
            <a:custGeom>
              <a:avLst/>
              <a:gdLst/>
              <a:ahLst/>
              <a:cxnLst/>
              <a:rect l="l" t="t" r="r" b="b"/>
              <a:pathLst>
                <a:path w="93168" h="61389" extrusionOk="0">
                  <a:moveTo>
                    <a:pt x="70153" y="0"/>
                  </a:moveTo>
                  <a:cubicBezTo>
                    <a:pt x="63949" y="0"/>
                    <a:pt x="57925" y="786"/>
                    <a:pt x="52174" y="2250"/>
                  </a:cubicBezTo>
                  <a:cubicBezTo>
                    <a:pt x="30564" y="7751"/>
                    <a:pt x="12848" y="22943"/>
                    <a:pt x="3918" y="42946"/>
                  </a:cubicBezTo>
                  <a:cubicBezTo>
                    <a:pt x="2323" y="46518"/>
                    <a:pt x="1013" y="50256"/>
                    <a:pt x="1" y="54102"/>
                  </a:cubicBezTo>
                  <a:cubicBezTo>
                    <a:pt x="5025" y="48554"/>
                    <a:pt x="12288" y="45053"/>
                    <a:pt x="20349" y="45053"/>
                  </a:cubicBezTo>
                  <a:cubicBezTo>
                    <a:pt x="31529" y="45053"/>
                    <a:pt x="41161" y="51780"/>
                    <a:pt x="45447" y="61389"/>
                  </a:cubicBezTo>
                  <a:cubicBezTo>
                    <a:pt x="48174" y="55316"/>
                    <a:pt x="53091" y="50435"/>
                    <a:pt x="59187" y="47732"/>
                  </a:cubicBezTo>
                  <a:cubicBezTo>
                    <a:pt x="62544" y="46244"/>
                    <a:pt x="66247" y="45410"/>
                    <a:pt x="70153" y="45410"/>
                  </a:cubicBezTo>
                  <a:cubicBezTo>
                    <a:pt x="70414" y="45410"/>
                    <a:pt x="70676" y="45434"/>
                    <a:pt x="70926" y="45434"/>
                  </a:cubicBezTo>
                  <a:lnTo>
                    <a:pt x="70926" y="45399"/>
                  </a:lnTo>
                  <a:cubicBezTo>
                    <a:pt x="83249" y="45149"/>
                    <a:pt x="93167" y="35088"/>
                    <a:pt x="93167" y="22705"/>
                  </a:cubicBezTo>
                  <a:cubicBezTo>
                    <a:pt x="93167" y="10359"/>
                    <a:pt x="83309" y="322"/>
                    <a:pt x="71034" y="12"/>
                  </a:cubicBezTo>
                  <a:lnTo>
                    <a:pt x="70926" y="12"/>
                  </a:lnTo>
                  <a:cubicBezTo>
                    <a:pt x="70772" y="12"/>
                    <a:pt x="70617" y="0"/>
                    <a:pt x="70462" y="0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eb27ec0e35_0_16"/>
            <p:cNvSpPr/>
            <p:nvPr/>
          </p:nvSpPr>
          <p:spPr>
            <a:xfrm>
              <a:off x="3358450" y="3119850"/>
              <a:ext cx="2311625" cy="1548725"/>
            </a:xfrm>
            <a:custGeom>
              <a:avLst/>
              <a:gdLst/>
              <a:ahLst/>
              <a:cxnLst/>
              <a:rect l="l" t="t" r="r" b="b"/>
              <a:pathLst>
                <a:path w="92465" h="61949" extrusionOk="0">
                  <a:moveTo>
                    <a:pt x="46875" y="1"/>
                  </a:moveTo>
                  <a:cubicBezTo>
                    <a:pt x="44280" y="6156"/>
                    <a:pt x="39469" y="11145"/>
                    <a:pt x="33433" y="13979"/>
                  </a:cubicBezTo>
                  <a:cubicBezTo>
                    <a:pt x="30171" y="15515"/>
                    <a:pt x="26539" y="16408"/>
                    <a:pt x="22705" y="16515"/>
                  </a:cubicBezTo>
                  <a:lnTo>
                    <a:pt x="22705" y="16539"/>
                  </a:lnTo>
                  <a:cubicBezTo>
                    <a:pt x="10168" y="16539"/>
                    <a:pt x="0" y="26695"/>
                    <a:pt x="0" y="39244"/>
                  </a:cubicBezTo>
                  <a:cubicBezTo>
                    <a:pt x="0" y="51674"/>
                    <a:pt x="10001" y="61770"/>
                    <a:pt x="22396" y="61937"/>
                  </a:cubicBezTo>
                  <a:cubicBezTo>
                    <a:pt x="22503" y="61937"/>
                    <a:pt x="22610" y="61949"/>
                    <a:pt x="22705" y="61949"/>
                  </a:cubicBezTo>
                  <a:cubicBezTo>
                    <a:pt x="23122" y="61949"/>
                    <a:pt x="23539" y="61937"/>
                    <a:pt x="23944" y="61913"/>
                  </a:cubicBezTo>
                  <a:cubicBezTo>
                    <a:pt x="29992" y="61747"/>
                    <a:pt x="35850" y="60842"/>
                    <a:pt x="41434" y="59294"/>
                  </a:cubicBezTo>
                  <a:cubicBezTo>
                    <a:pt x="62734" y="53376"/>
                    <a:pt x="80070" y="37982"/>
                    <a:pt x="88630" y="17932"/>
                  </a:cubicBezTo>
                  <a:cubicBezTo>
                    <a:pt x="90226" y="14217"/>
                    <a:pt x="91512" y="10324"/>
                    <a:pt x="92464" y="6311"/>
                  </a:cubicBezTo>
                  <a:lnTo>
                    <a:pt x="92464" y="6311"/>
                  </a:lnTo>
                  <a:cubicBezTo>
                    <a:pt x="87428" y="12121"/>
                    <a:pt x="80010" y="15800"/>
                    <a:pt x="71735" y="15800"/>
                  </a:cubicBezTo>
                  <a:cubicBezTo>
                    <a:pt x="60758" y="15800"/>
                    <a:pt x="51269" y="9323"/>
                    <a:pt x="46875" y="1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geb27ec0e35_0_16"/>
          <p:cNvSpPr txBox="1">
            <a:spLocks noGrp="1"/>
          </p:cNvSpPr>
          <p:nvPr>
            <p:ph type="subTitle" idx="4294967295"/>
          </p:nvPr>
        </p:nvSpPr>
        <p:spPr>
          <a:xfrm>
            <a:off x="8020367" y="4822096"/>
            <a:ext cx="36765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marR="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Acciones implementadas para  la reducción de emisiones GYCEI y  vulnerabilidad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Condiciones habilitadoras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eb27ec0e35_0_16"/>
          <p:cNvSpPr txBox="1">
            <a:spLocks noGrp="1"/>
          </p:cNvSpPr>
          <p:nvPr>
            <p:ph type="subTitle" idx="4294967295"/>
          </p:nvPr>
        </p:nvSpPr>
        <p:spPr>
          <a:xfrm>
            <a:off x="706867" y="2623996"/>
            <a:ext cx="36765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09600" marR="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 MRV-ME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Reporte anual CDP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Informe BUR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 subnacional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México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eb27ec0e35_0_16"/>
          <p:cNvSpPr txBox="1">
            <a:spLocks noGrp="1"/>
          </p:cNvSpPr>
          <p:nvPr>
            <p:ph type="subTitle" idx="4294967295"/>
          </p:nvPr>
        </p:nvSpPr>
        <p:spPr>
          <a:xfrm>
            <a:off x="706867" y="4662496"/>
            <a:ext cx="36765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09600" marR="0" lvl="0" indent="-400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Alianzas internacionales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Gobierno Federal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Intermunicipalidades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Gobiernos Municipales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Sector privado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s-MX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Sociedad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eb27ec0e35_0_16"/>
          <p:cNvSpPr txBox="1"/>
          <p:nvPr/>
        </p:nvSpPr>
        <p:spPr>
          <a:xfrm>
            <a:off x="5038400" y="3593833"/>
            <a:ext cx="152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0" i="0" u="none" strike="noStrike" cap="none">
                <a:solidFill>
                  <a:srgbClr val="053B5C"/>
                </a:solidFill>
                <a:latin typeface="Arial"/>
                <a:ea typeface="Arial"/>
                <a:cs typeface="Arial"/>
                <a:sym typeface="Arial"/>
              </a:rPr>
              <a:t>Jalisco</a:t>
            </a:r>
            <a:endParaRPr sz="2400" b="0" i="0" u="none" strike="noStrike" cap="none">
              <a:solidFill>
                <a:srgbClr val="053B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eb27ec0e35_0_16"/>
          <p:cNvSpPr/>
          <p:nvPr/>
        </p:nvSpPr>
        <p:spPr>
          <a:xfrm>
            <a:off x="5533914" y="4924652"/>
            <a:ext cx="476918" cy="476452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geb27ec0e35_0_16"/>
          <p:cNvGrpSpPr/>
          <p:nvPr/>
        </p:nvGrpSpPr>
        <p:grpSpPr>
          <a:xfrm>
            <a:off x="4285697" y="3577573"/>
            <a:ext cx="466877" cy="466919"/>
            <a:chOff x="1308631" y="1507830"/>
            <a:chExt cx="350166" cy="350198"/>
          </a:xfrm>
        </p:grpSpPr>
        <p:sp>
          <p:nvSpPr>
            <p:cNvPr id="128" name="Google Shape;128;geb27ec0e35_0_16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eb27ec0e35_0_16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eb27ec0e35_0_16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eb27ec0e35_0_16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geb27ec0e35_0_16"/>
          <p:cNvGrpSpPr/>
          <p:nvPr/>
        </p:nvGrpSpPr>
        <p:grpSpPr>
          <a:xfrm>
            <a:off x="5602612" y="2361130"/>
            <a:ext cx="439110" cy="466907"/>
            <a:chOff x="5355784" y="3834547"/>
            <a:chExt cx="299019" cy="297905"/>
          </a:xfrm>
        </p:grpSpPr>
        <p:sp>
          <p:nvSpPr>
            <p:cNvPr id="133" name="Google Shape;133;geb27ec0e35_0_16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eb27ec0e35_0_16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eb27ec0e35_0_16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eb27ec0e35_0_16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geb27ec0e35_0_16"/>
          <p:cNvGrpSpPr/>
          <p:nvPr/>
        </p:nvGrpSpPr>
        <p:grpSpPr>
          <a:xfrm>
            <a:off x="6948856" y="3667414"/>
            <a:ext cx="470441" cy="472946"/>
            <a:chOff x="3095745" y="3805393"/>
            <a:chExt cx="352840" cy="354718"/>
          </a:xfrm>
        </p:grpSpPr>
        <p:sp>
          <p:nvSpPr>
            <p:cNvPr id="138" name="Google Shape;138;geb27ec0e35_0_16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eb27ec0e35_0_16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eb27ec0e35_0_16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eb27ec0e35_0_16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eb27ec0e35_0_16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eb27ec0e35_0_16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geb27ec0e35_0_16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eb27ec0e35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b27ec0e35_0_29"/>
          <p:cNvSpPr txBox="1">
            <a:spLocks noGrp="1"/>
          </p:cNvSpPr>
          <p:nvPr>
            <p:ph type="body" idx="1"/>
          </p:nvPr>
        </p:nvSpPr>
        <p:spPr>
          <a:xfrm>
            <a:off x="6108399" y="622309"/>
            <a:ext cx="52959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2800"/>
              <a:t>CDP - 2021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500"/>
              <a:t>Es</a:t>
            </a:r>
            <a:r>
              <a:rPr lang="es-MX" sz="1400"/>
              <a:t> una plataforma global para que los gobiernos subnacionales midan, gestionen y divulguen sus impactos ambientales.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Reportar es completamente gratis y voluntario.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Algunos de los beneficios son: 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 b="1"/>
              <a:t>Demostrar transparencia y responsabilidad: </a:t>
            </a:r>
            <a:r>
              <a:rPr lang="es-MX" sz="1400"/>
              <a:t>Al reportar públicamente datos ambientales, se muestra el compromiso de abordar la crisis climática y convertirse en un área atractiva y competitiva para el desarrollo económico y la inversión.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 b="1"/>
              <a:t>Acceder a información útil: </a:t>
            </a:r>
            <a:r>
              <a:rPr lang="es-MX" sz="1400"/>
              <a:t>Acceso a un portal de datos abiertos para obtener más información sobre los últimos datos divulgados y recibir información única para respaldar sus procesos de toma de decisiones.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1400" b="1"/>
              <a:t>Ser parte de una red internacional:</a:t>
            </a:r>
            <a:r>
              <a:rPr lang="es-MX" sz="1400"/>
              <a:t> CDP es la plataforma oficial de reporte para la RegionsAdapt initiative y los datos recabados son utilizados por el UNFCCC Global Climate Action Portal(GCAP), donde actores de todo el mundo pueden mostrar sus compromisos.</a:t>
            </a:r>
            <a:endParaRPr sz="1400"/>
          </a:p>
        </p:txBody>
      </p:sp>
      <p:sp>
        <p:nvSpPr>
          <p:cNvPr id="151" name="Google Shape;151;geb27ec0e35_0_29"/>
          <p:cNvSpPr txBox="1">
            <a:spLocks noGrp="1"/>
          </p:cNvSpPr>
          <p:nvPr>
            <p:ph type="body" idx="2"/>
          </p:nvPr>
        </p:nvSpPr>
        <p:spPr>
          <a:xfrm>
            <a:off x="877824" y="3266820"/>
            <a:ext cx="43038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Under 2°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4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Ayuda a los gobiernos a comprender mejor los riesgos y oportunidades que presentan las emisiones, para que puedan mejorar sus estrategias de reducción. </a:t>
            </a:r>
            <a:endParaRPr sz="14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 </a:t>
            </a:r>
            <a:endParaRPr sz="14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El informe de este año muestra acciones emprendidas por 121 gobiernos de 31 países, que representan el 19% de la economía mundial y casi 600 millones de personas.</a:t>
            </a:r>
            <a:endParaRPr sz="1400"/>
          </a:p>
        </p:txBody>
      </p:sp>
      <p:sp>
        <p:nvSpPr>
          <p:cNvPr id="152" name="Google Shape;152;geb27ec0e35_0_29"/>
          <p:cNvSpPr txBox="1">
            <a:spLocks noGrp="1"/>
          </p:cNvSpPr>
          <p:nvPr>
            <p:ph type="body" idx="3"/>
          </p:nvPr>
        </p:nvSpPr>
        <p:spPr>
          <a:xfrm>
            <a:off x="575575" y="551100"/>
            <a:ext cx="5021700" cy="2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/>
              <a:t>BUR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22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MX" sz="1400"/>
              <a:t>Permite identificar y dar seguimiento a: 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400"/>
              <a:t>Inventarios nacionales (GEI)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400"/>
              <a:t>Prospectivas de emisiones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400"/>
              <a:t>Acciones para mitigar el cambio climático de México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400"/>
              <a:t>Información actualizada sobre las necesidades financieras, tecnológicas y de creación de capacidad, así como del apoyo recibido.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-MX" sz="1400"/>
              <a:t>Otros componentes incluyendo acciones de cambio climático con enfoque de género.</a:t>
            </a:r>
            <a:endParaRPr sz="1400"/>
          </a:p>
        </p:txBody>
      </p:sp>
      <p:pic>
        <p:nvPicPr>
          <p:cNvPr id="153" name="Google Shape;153;geb27ec0e35_0_29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eb27ec0e35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88441cb42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3600">
                <a:latin typeface="Montserrat"/>
                <a:ea typeface="Montserrat"/>
                <a:cs typeface="Montserrat"/>
                <a:sym typeface="Montserrat"/>
              </a:rPr>
              <a:t>SISTEMA DE MONITOREO, REPORTE Y VERIFICACIÓN, MONITOREO Y EVALUACIÓN EN MATERIA DE CAMBIO CLIMÁTICO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ge88441cb42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/>
              <a:t>Del estado de Jalisco</a:t>
            </a:r>
            <a:endParaRPr/>
          </a:p>
        </p:txBody>
      </p:sp>
      <p:pic>
        <p:nvPicPr>
          <p:cNvPr id="182" name="Google Shape;182;ge88441cb42_0_0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e88441cb4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b27ec0e35_0_21"/>
          <p:cNvSpPr txBox="1"/>
          <p:nvPr/>
        </p:nvSpPr>
        <p:spPr>
          <a:xfrm>
            <a:off x="661300" y="1040950"/>
            <a:ext cx="10960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sistema MRV y M&amp;E de Jalisco es una herramienta que permite monitorear y reportar los avances de las medidas y acciones ejecutadas por las distintas dependencias del gobierno estatal para el </a:t>
            </a:r>
            <a:r>
              <a:rPr lang="es-MX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cumplimiento de las metas</a:t>
            </a: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establecidas en el </a:t>
            </a:r>
            <a:r>
              <a:rPr lang="es-MX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Programa Estatal para la Acción ante el Cambio Climático,</a:t>
            </a: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incluyendo:</a:t>
            </a:r>
            <a:r>
              <a:rPr lang="es-MX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de mitigación del cambio climático, cuando persiguen la reducción de emisiones de gases de efecto invernadero (GEI).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de adaptación al cambio climático, cuando están dirigidas a reducir la vulnerabilidad ante los impactos climáticos.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de capacitación, cuando implican la formación y sensibilización de diferentes públicos objetivo.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sistema permite que las diferentes dependencias del Gobierno pueden evaluar de manera periódica, transparente y confiable el cumplimiento de las medidas y acciones previstas.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 medida se desarrolla en acciones más concretas, que tienen asignados indicadores de seguimiento y de resultado.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geb27ec0e35_0_21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eb27ec0e35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88441cb42_0_9"/>
          <p:cNvSpPr txBox="1"/>
          <p:nvPr/>
        </p:nvSpPr>
        <p:spPr>
          <a:xfrm>
            <a:off x="615750" y="1481825"/>
            <a:ext cx="78528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sistema MRV y M&amp;E permite: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Capturar del avance real por año de los indicadores de seguimiento, así como del presupuesto ejercido.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Consultar información sobre las medidas. El sistema muestra la información que se ha trabajado por cada medida, sus responsables, los beneficios y co-beneficios asociados, las acciones que la integran, los indicadores de seguimiento y de resultado, así como los avances reales definidos (si los hay) por cada año y los presupuestos ejercidos por año que se encuentren capturados.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Consultar los resultados agregados de mitigación, adaptación y capacitación.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Consultar las fichas metodológicas de los indicadores de resultado de adaptación al cambio climático.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ge88441cb4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4550" y="3776899"/>
            <a:ext cx="3048174" cy="1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e88441cb42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4550" y="2085668"/>
            <a:ext cx="3048173" cy="148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e88441cb42_0_9"/>
          <p:cNvSpPr txBox="1"/>
          <p:nvPr/>
        </p:nvSpPr>
        <p:spPr>
          <a:xfrm>
            <a:off x="8669675" y="5248675"/>
            <a:ext cx="304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Sistema MRV-ME Jalisco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ge88441cb42_0_9"/>
          <p:cNvPicPr preferRelativeResize="0"/>
          <p:nvPr/>
        </p:nvPicPr>
        <p:blipFill rotWithShape="1">
          <a:blip r:embed="rId5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e88441cb42_0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88441cb42_0_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MX" sz="3600">
                <a:latin typeface="Montserrat"/>
                <a:ea typeface="Montserrat"/>
                <a:cs typeface="Montserrat"/>
                <a:sym typeface="Montserrat"/>
              </a:rPr>
              <a:t>Pilotaje del sistema de seguimiento de acciones climáticas a nivel subnacional SEMARNAT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ge88441cb42_0_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/>
              <a:t>Experiencia desde el estado de Jalisco</a:t>
            </a:r>
            <a:endParaRPr/>
          </a:p>
        </p:txBody>
      </p:sp>
      <p:pic>
        <p:nvPicPr>
          <p:cNvPr id="207" name="Google Shape;207;ge88441cb42_0_17"/>
          <p:cNvPicPr preferRelativeResize="0"/>
          <p:nvPr/>
        </p:nvPicPr>
        <p:blipFill rotWithShape="1">
          <a:blip r:embed="rId3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e88441cb42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88441cb42_0_22"/>
          <p:cNvSpPr txBox="1"/>
          <p:nvPr/>
        </p:nvSpPr>
        <p:spPr>
          <a:xfrm>
            <a:off x="615750" y="1481825"/>
            <a:ext cx="10960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ge88441cb42_0_22"/>
          <p:cNvSpPr txBox="1"/>
          <p:nvPr/>
        </p:nvSpPr>
        <p:spPr>
          <a:xfrm>
            <a:off x="661300" y="1040950"/>
            <a:ext cx="85116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Objetivos del sistema subnacional: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Contar con un sistema común de reporte, transparente y comparable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Establecer metodologías homologadas para acciones de mitigación y adaptación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Fortalecer las capacidades subnacionales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Permitir identificar presupuestos ejercidos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Propiciar la participación de los estados y municipios en los informes de avance y en Ia integración de Ia Contribución Determinada a nivel Nacional (NDC)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Avances locales: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Trabajamos dentro del sistema para ver áreas de oportunidad.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 de más de 300 acciones de 20 dependencias del Estado de Jalisco de adaptación y mitigación.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Vinculación de las acciones reportadas con ODS, NDC y ejes de la EECC. 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s-MX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Ponderación de dichas acciones y clasificación por tema (Adaptación, Mitigación y Transversalidad).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ge88441cb42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2063" y="1481825"/>
            <a:ext cx="32099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e88441cb42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2075" y="3806775"/>
            <a:ext cx="3209926" cy="182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e88441cb42_0_22"/>
          <p:cNvPicPr preferRelativeResize="0"/>
          <p:nvPr/>
        </p:nvPicPr>
        <p:blipFill rotWithShape="1">
          <a:blip r:embed="rId5">
            <a:alphaModFix/>
          </a:blip>
          <a:srcRect b="83261"/>
          <a:stretch/>
        </p:blipFill>
        <p:spPr>
          <a:xfrm>
            <a:off x="2563275" y="6122300"/>
            <a:ext cx="1544942" cy="2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e88441cb42_0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8150" y="6084212"/>
            <a:ext cx="1158440" cy="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821</Words>
  <Application>Microsoft Office PowerPoint</Application>
  <PresentationFormat>Widescreen</PresentationFormat>
  <Paragraphs>100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Contribuciones desde lo local a las NDC de México</vt:lpstr>
      <vt:lpstr>Transparencia en la agenda climática y gobernanza multilateral del Gobierno de Jalisco</vt:lpstr>
      <vt:lpstr>PowerPoint Presentation</vt:lpstr>
      <vt:lpstr>SISTEMA DE MONITOREO, REPORTE Y VERIFICACIÓN, MONITOREO Y EVALUACIÓN EN MATERIA DE CAMBIO CLIMÁTICO </vt:lpstr>
      <vt:lpstr>PowerPoint Presentation</vt:lpstr>
      <vt:lpstr>PowerPoint Presentation</vt:lpstr>
      <vt:lpstr>Pilotaje del sistema de seguimiento de acciones climáticas a nivel subnacional SEMARNAT</vt:lpstr>
      <vt:lpstr>PowerPoint Presentation</vt:lpstr>
      <vt:lpstr> Arturo Palero Director de Gestión Transversal de Cambio Climático Secretaría de Medio Ambiente y Desarrollo Territorial Estado de Jalisco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Hernandez Barrios, Claudia Patricia GIZ MX</dc:creator>
  <cp:lastModifiedBy>GONZALEZ ULLOA, YURIANA GIZ MX</cp:lastModifiedBy>
  <cp:revision>4</cp:revision>
  <dcterms:created xsi:type="dcterms:W3CDTF">2021-07-28T14:18:31Z</dcterms:created>
  <dcterms:modified xsi:type="dcterms:W3CDTF">2021-09-22T15:48:49Z</dcterms:modified>
</cp:coreProperties>
</file>