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</p:sldMasterIdLst>
  <p:notesMasterIdLst>
    <p:notesMasterId r:id="rId23"/>
  </p:notesMasterIdLst>
  <p:handoutMasterIdLst>
    <p:handoutMasterId r:id="rId24"/>
  </p:handoutMasterIdLst>
  <p:sldIdLst>
    <p:sldId id="343" r:id="rId4"/>
    <p:sldId id="494" r:id="rId5"/>
    <p:sldId id="495" r:id="rId6"/>
    <p:sldId id="499" r:id="rId7"/>
    <p:sldId id="497" r:id="rId8"/>
    <p:sldId id="496" r:id="rId9"/>
    <p:sldId id="456" r:id="rId10"/>
    <p:sldId id="457" r:id="rId11"/>
    <p:sldId id="460" r:id="rId12"/>
    <p:sldId id="471" r:id="rId13"/>
    <p:sldId id="468" r:id="rId14"/>
    <p:sldId id="472" r:id="rId15"/>
    <p:sldId id="473" r:id="rId16"/>
    <p:sldId id="476" r:id="rId17"/>
    <p:sldId id="467" r:id="rId18"/>
    <p:sldId id="466" r:id="rId19"/>
    <p:sldId id="498" r:id="rId20"/>
    <p:sldId id="481" r:id="rId21"/>
    <p:sldId id="485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lf Gielen" initials="DG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87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856" autoAdjust="0"/>
    <p:restoredTop sz="94095" autoAdjust="0"/>
  </p:normalViewPr>
  <p:slideViewPr>
    <p:cSldViewPr snapToGrid="0" showGuides="1">
      <p:cViewPr varScale="1">
        <p:scale>
          <a:sx n="112" d="100"/>
          <a:sy n="112" d="100"/>
        </p:scale>
        <p:origin x="101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ECA8-6680-4D1F-A9C7-75D65D697A36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D6237-5994-4730-AE69-004921B129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51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AFD6D-7791-4B33-9CF6-25561C2991A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8A44-FCAD-48D4-A7BC-DF908488F1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4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F78F-603E-4D15-B10A-BB04B2E264D1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5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8A44-FCAD-48D4-A7BC-DF908488F1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81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8A44-FCAD-48D4-A7BC-DF908488F1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30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8A44-FCAD-48D4-A7BC-DF908488F1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14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8A44-FCAD-48D4-A7BC-DF908488F1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24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8A44-FCAD-48D4-A7BC-DF908488F1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65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8A44-FCAD-48D4-A7BC-DF908488F1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3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3EA538-6B8D-40FF-A244-0735DD851608}" type="slidenum">
              <a:rPr lang="de-DE" altLang="en-US" sz="1200" smtClean="0"/>
              <a:pPr/>
              <a:t>5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102234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47AE4E3-2A1E-4BF9-B303-6A862CD74A01}" type="slidenum">
              <a:rPr lang="de-DE" altLang="en-US" sz="1200" smtClean="0"/>
              <a:pPr/>
              <a:t>6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152469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8A44-FCAD-48D4-A7BC-DF908488F1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6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8A44-FCAD-48D4-A7BC-DF908488F1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5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8A44-FCAD-48D4-A7BC-DF908488F1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28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8A44-FCAD-48D4-A7BC-DF908488F1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28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8A44-FCAD-48D4-A7BC-DF908488F1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6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8A44-FCAD-48D4-A7BC-DF908488F1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8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6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556793"/>
            <a:ext cx="11228917" cy="4842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7" y="2276872"/>
            <a:ext cx="11228917" cy="33687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E9B5-4524-4854-B31C-19DC72F8AF96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57754"/>
            <a:ext cx="2408989" cy="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8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556793"/>
            <a:ext cx="11228917" cy="4842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20E53-3621-42ED-A9C5-9CBA2B2CF1F0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57754"/>
            <a:ext cx="2408989" cy="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81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350100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20E53-3621-42ED-A9C5-9CBA2B2CF1F0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57754"/>
            <a:ext cx="2408989" cy="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6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1219200"/>
          </a:xfrm>
          <a:prstGeom prst="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55" tIns="33677" rIns="67355" bIns="33677"/>
          <a:lstStyle/>
          <a:p>
            <a:pPr defTabSz="6731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Calibri" charset="0"/>
              <a:ea typeface="ヒラギノ角ゴ ProN W3" charset="0"/>
              <a:cs typeface="Calibri" charset="0"/>
              <a:sym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55" tIns="33677" rIns="67355" bIns="33677"/>
          <a:lstStyle/>
          <a:p>
            <a:pPr defTabSz="6731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Calibri" charset="0"/>
              <a:ea typeface="ヒラギノ角ゴ ProN W3" charset="0"/>
              <a:cs typeface="Calibri" charset="0"/>
              <a:sym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76225"/>
            <a:ext cx="375138" cy="438150"/>
          </a:xfrm>
          <a:prstGeom prst="rect">
            <a:avLst/>
          </a:prstGeom>
          <a:solidFill>
            <a:srgbClr val="09B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FFFFFF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1"/>
            <a:ext cx="12192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5201"/>
            <a:ext cx="12192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37846" y="1524000"/>
            <a:ext cx="8815754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94677" y="250826"/>
            <a:ext cx="8514862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42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1219200"/>
          </a:xfrm>
          <a:prstGeom prst="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55" tIns="33677" rIns="67355" bIns="33677"/>
          <a:lstStyle/>
          <a:p>
            <a:pPr defTabSz="6731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Calibri" charset="0"/>
              <a:ea typeface="ヒラギノ角ゴ ProN W3" charset="0"/>
              <a:cs typeface="Calibri" charset="0"/>
              <a:sym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55" tIns="33677" rIns="67355" bIns="33677"/>
          <a:lstStyle/>
          <a:p>
            <a:pPr defTabSz="6731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Calibri" charset="0"/>
              <a:ea typeface="ヒラギノ角ゴ ProN W3" charset="0"/>
              <a:cs typeface="Calibri" charset="0"/>
              <a:sym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76225"/>
            <a:ext cx="375138" cy="438150"/>
          </a:xfrm>
          <a:prstGeom prst="rect">
            <a:avLst/>
          </a:prstGeom>
          <a:solidFill>
            <a:srgbClr val="09B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FFFFFF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1"/>
            <a:ext cx="12192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5201"/>
            <a:ext cx="12192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37846" y="1524000"/>
            <a:ext cx="8815754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94677" y="250826"/>
            <a:ext cx="8514862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945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8" y="1125541"/>
            <a:ext cx="11228917" cy="484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D0789-BC55-4DF5-B925-4886929F0AAF}" type="slidenum">
              <a:rPr lang="de-DE" altLang="en-US"/>
              <a:pPr>
                <a:defRPr/>
              </a:pPr>
              <a:t>‹Nº›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78023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556793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67" y="2276872"/>
            <a:ext cx="11228917" cy="3368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5FDF4-D2FE-483D-8AFC-13EC22B32FDB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14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4"/>
            <a:ext cx="10363200" cy="1361872"/>
          </a:xfrm>
          <a:prstGeom prst="rect">
            <a:avLst/>
          </a:prstGeom>
        </p:spPr>
        <p:txBody>
          <a:bodyPr anchor="t"/>
          <a:lstStyle>
            <a:lvl1pPr algn="l">
              <a:defRPr sz="4500" b="1" cap="all"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727"/>
            <a:ext cx="10363200" cy="14993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/>
            </a:lvl1pPr>
            <a:lvl2pPr marL="511761" indent="0">
              <a:buNone/>
              <a:defRPr sz="2000"/>
            </a:lvl2pPr>
            <a:lvl3pPr marL="1023523" indent="0">
              <a:buNone/>
              <a:defRPr sz="1800"/>
            </a:lvl3pPr>
            <a:lvl4pPr marL="1535285" indent="0">
              <a:buNone/>
              <a:defRPr sz="1600"/>
            </a:lvl4pPr>
            <a:lvl5pPr marL="2047046" indent="0">
              <a:buNone/>
              <a:defRPr sz="1600"/>
            </a:lvl5pPr>
            <a:lvl6pPr marL="2558807" indent="0">
              <a:buNone/>
              <a:defRPr sz="1600"/>
            </a:lvl6pPr>
            <a:lvl7pPr marL="3070568" indent="0">
              <a:buNone/>
              <a:defRPr sz="1600"/>
            </a:lvl7pPr>
            <a:lvl8pPr marL="3582330" indent="0">
              <a:buNone/>
              <a:defRPr sz="1600"/>
            </a:lvl8pPr>
            <a:lvl9pPr marL="409409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858B-B45B-4EC9-B158-BD1953AAA5B3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2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543" y="0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556793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8" y="2457292"/>
            <a:ext cx="5511800" cy="33687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457292"/>
            <a:ext cx="5513917" cy="33687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E8351-6A66-4547-B069-85DE88F209DB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17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14"/>
            <a:ext cx="10972800" cy="11419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279"/>
            <a:ext cx="5386917" cy="6386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3921"/>
            <a:ext cx="5386917" cy="3952390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279"/>
            <a:ext cx="5389033" cy="6386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3921"/>
            <a:ext cx="5389033" cy="3952390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B9B8-B7AA-41FD-9158-67A13BF8F63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9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556793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67" y="2276872"/>
            <a:ext cx="11228917" cy="3368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5FDF4-D2FE-483D-8AFC-13EC22B32FDB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780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26DD-1E7A-4C5A-8CB3-F70951A474C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623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96AF0-B8A5-4318-89A2-293B505212A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57754"/>
            <a:ext cx="2408989" cy="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71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C5377-ADEA-4F0C-ABF6-5E023DB3FF4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57754"/>
            <a:ext cx="2408989" cy="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29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388"/>
            <a:ext cx="7315200" cy="566742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267"/>
            <a:ext cx="7315200" cy="4115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/>
            </a:lvl1pPr>
            <a:lvl2pPr marL="511761" indent="0">
              <a:buNone/>
              <a:defRPr sz="3200"/>
            </a:lvl2pPr>
            <a:lvl3pPr marL="1023523" indent="0">
              <a:buNone/>
              <a:defRPr sz="2700"/>
            </a:lvl3pPr>
            <a:lvl4pPr marL="1535285" indent="0">
              <a:buNone/>
              <a:defRPr sz="2200"/>
            </a:lvl4pPr>
            <a:lvl5pPr marL="2047046" indent="0">
              <a:buNone/>
              <a:defRPr sz="2200"/>
            </a:lvl5pPr>
            <a:lvl6pPr marL="2558807" indent="0">
              <a:buNone/>
              <a:defRPr sz="2200"/>
            </a:lvl6pPr>
            <a:lvl7pPr marL="3070568" indent="0">
              <a:buNone/>
              <a:defRPr sz="2200"/>
            </a:lvl7pPr>
            <a:lvl8pPr marL="3582330" indent="0">
              <a:buNone/>
              <a:defRPr sz="2200"/>
            </a:lvl8pPr>
            <a:lvl9pPr marL="4094092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131"/>
            <a:ext cx="7315200" cy="805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0EF78-A679-48F2-B605-0A897EADCABE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57754"/>
            <a:ext cx="2408989" cy="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0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556793"/>
            <a:ext cx="11228917" cy="4842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7" y="2276872"/>
            <a:ext cx="11228917" cy="33687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E9B5-4524-4854-B31C-19DC72F8AF96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57754"/>
            <a:ext cx="2408989" cy="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0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556793"/>
            <a:ext cx="11228917" cy="4842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20E53-3621-42ED-A9C5-9CBA2B2CF1F0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57754"/>
            <a:ext cx="2408989" cy="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350100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20E53-3621-42ED-A9C5-9CBA2B2CF1F0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57754"/>
            <a:ext cx="2408989" cy="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29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1219200"/>
          </a:xfrm>
          <a:prstGeom prst="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55" tIns="33677" rIns="67355" bIns="33677"/>
          <a:lstStyle/>
          <a:p>
            <a:pPr defTabSz="6731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Calibri" charset="0"/>
              <a:ea typeface="ヒラギノ角ゴ ProN W3" charset="0"/>
              <a:cs typeface="Calibri" charset="0"/>
              <a:sym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55" tIns="33677" rIns="67355" bIns="33677"/>
          <a:lstStyle/>
          <a:p>
            <a:pPr defTabSz="6731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Calibri" charset="0"/>
              <a:ea typeface="ヒラギノ角ゴ ProN W3" charset="0"/>
              <a:cs typeface="Calibri" charset="0"/>
              <a:sym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76225"/>
            <a:ext cx="375138" cy="438150"/>
          </a:xfrm>
          <a:prstGeom prst="rect">
            <a:avLst/>
          </a:prstGeom>
          <a:solidFill>
            <a:srgbClr val="09B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FFFFFF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1"/>
            <a:ext cx="12192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5201"/>
            <a:ext cx="12192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37846" y="1524000"/>
            <a:ext cx="8815754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94677" y="250826"/>
            <a:ext cx="8514862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798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1219200"/>
          </a:xfrm>
          <a:prstGeom prst="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55" tIns="33677" rIns="67355" bIns="33677"/>
          <a:lstStyle/>
          <a:p>
            <a:pPr defTabSz="6731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Calibri" charset="0"/>
              <a:ea typeface="ヒラギノ角ゴ ProN W3" charset="0"/>
              <a:cs typeface="Calibri" charset="0"/>
              <a:sym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55" tIns="33677" rIns="67355" bIns="33677"/>
          <a:lstStyle/>
          <a:p>
            <a:pPr defTabSz="6731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Calibri" charset="0"/>
              <a:ea typeface="ヒラギノ角ゴ ProN W3" charset="0"/>
              <a:cs typeface="Calibri" charset="0"/>
              <a:sym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76225"/>
            <a:ext cx="375138" cy="438150"/>
          </a:xfrm>
          <a:prstGeom prst="rect">
            <a:avLst/>
          </a:prstGeom>
          <a:solidFill>
            <a:srgbClr val="09B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FFFFFF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1"/>
            <a:ext cx="12192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5201"/>
            <a:ext cx="12192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37846" y="1524000"/>
            <a:ext cx="8815754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94677" y="250826"/>
            <a:ext cx="8514862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0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C0FE6-3B24-46CC-B59B-CD70A954617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1E3-DDC4-444B-8517-2F318D71AF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4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4"/>
            <a:ext cx="10363200" cy="1361872"/>
          </a:xfrm>
          <a:prstGeom prst="rect">
            <a:avLst/>
          </a:prstGeom>
        </p:spPr>
        <p:txBody>
          <a:bodyPr anchor="t"/>
          <a:lstStyle>
            <a:lvl1pPr algn="l">
              <a:defRPr sz="4500" b="1" cap="all"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727"/>
            <a:ext cx="10363200" cy="14993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/>
            </a:lvl1pPr>
            <a:lvl2pPr marL="511761" indent="0">
              <a:buNone/>
              <a:defRPr sz="2000"/>
            </a:lvl2pPr>
            <a:lvl3pPr marL="1023523" indent="0">
              <a:buNone/>
              <a:defRPr sz="1800"/>
            </a:lvl3pPr>
            <a:lvl4pPr marL="1535285" indent="0">
              <a:buNone/>
              <a:defRPr sz="1600"/>
            </a:lvl4pPr>
            <a:lvl5pPr marL="2047046" indent="0">
              <a:buNone/>
              <a:defRPr sz="1600"/>
            </a:lvl5pPr>
            <a:lvl6pPr marL="2558807" indent="0">
              <a:buNone/>
              <a:defRPr sz="1600"/>
            </a:lvl6pPr>
            <a:lvl7pPr marL="3070568" indent="0">
              <a:buNone/>
              <a:defRPr sz="1600"/>
            </a:lvl7pPr>
            <a:lvl8pPr marL="3582330" indent="0">
              <a:buNone/>
              <a:defRPr sz="1600"/>
            </a:lvl8pPr>
            <a:lvl9pPr marL="409409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858B-B45B-4EC9-B158-BD1953AAA5B3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42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543" y="0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556793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8" y="2457292"/>
            <a:ext cx="5511800" cy="33687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457292"/>
            <a:ext cx="5513917" cy="33687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E8351-6A66-4547-B069-85DE88F209DB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90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14"/>
            <a:ext cx="10972800" cy="11419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279"/>
            <a:ext cx="5386917" cy="6386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3921"/>
            <a:ext cx="5386917" cy="3952390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279"/>
            <a:ext cx="5389033" cy="6386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3921"/>
            <a:ext cx="5389033" cy="3952390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B9B8-B7AA-41FD-9158-67A13BF8F63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79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26DD-1E7A-4C5A-8CB3-F70951A474C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93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96AF0-B8A5-4318-89A2-293B505212A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57754"/>
            <a:ext cx="2408989" cy="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3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C5377-ADEA-4F0C-ABF6-5E023DB3FF4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57754"/>
            <a:ext cx="2408989" cy="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9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388"/>
            <a:ext cx="7315200" cy="566742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267"/>
            <a:ext cx="7315200" cy="4115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/>
            </a:lvl1pPr>
            <a:lvl2pPr marL="511761" indent="0">
              <a:buNone/>
              <a:defRPr sz="3200"/>
            </a:lvl2pPr>
            <a:lvl3pPr marL="1023523" indent="0">
              <a:buNone/>
              <a:defRPr sz="2700"/>
            </a:lvl3pPr>
            <a:lvl4pPr marL="1535285" indent="0">
              <a:buNone/>
              <a:defRPr sz="2200"/>
            </a:lvl4pPr>
            <a:lvl5pPr marL="2047046" indent="0">
              <a:buNone/>
              <a:defRPr sz="2200"/>
            </a:lvl5pPr>
            <a:lvl6pPr marL="2558807" indent="0">
              <a:buNone/>
              <a:defRPr sz="2200"/>
            </a:lvl6pPr>
            <a:lvl7pPr marL="3070568" indent="0">
              <a:buNone/>
              <a:defRPr sz="2200"/>
            </a:lvl7pPr>
            <a:lvl8pPr marL="3582330" indent="0">
              <a:buNone/>
              <a:defRPr sz="2200"/>
            </a:lvl8pPr>
            <a:lvl9pPr marL="4094092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131"/>
            <a:ext cx="7315200" cy="805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0EF78-A679-48F2-B605-0A897EADCABE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57754"/>
            <a:ext cx="2408989" cy="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8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48434" y="6403338"/>
            <a:ext cx="958852" cy="30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64646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20E53-3621-42ED-A9C5-9CBA2B2CF1F0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87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93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3821" indent="-38382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31612" indent="-31985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1279403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91165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302926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48434" y="6403338"/>
            <a:ext cx="958852" cy="30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64646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20E53-3621-42ED-A9C5-9CBA2B2CF1F0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37" y="357755"/>
            <a:ext cx="1482120" cy="3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0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3821" indent="-38382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31612" indent="-31985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1279403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91165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302926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48434" y="6403338"/>
            <a:ext cx="958852" cy="30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64646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20E53-3621-42ED-A9C5-9CBA2B2CF1F0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7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3821" indent="-38382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31612" indent="-31985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1279403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91165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302926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596AF0-B8A5-4318-89A2-293B505212A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62429" y="1897845"/>
            <a:ext cx="11871901" cy="2832770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600" dirty="0"/>
              <a:t>Perspectives for the Energy Transition</a:t>
            </a:r>
            <a:br>
              <a:rPr lang="en-US" sz="4600" dirty="0"/>
            </a:br>
            <a:r>
              <a:rPr lang="en-US" sz="4600" dirty="0"/>
              <a:t>Investment Needs for a Low-Carbon Energy System</a:t>
            </a:r>
          </a:p>
          <a:p>
            <a:pPr algn="ctr"/>
            <a:endParaRPr lang="en-US" sz="46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4762" y="5890661"/>
            <a:ext cx="12187237" cy="994327"/>
          </a:xfrm>
          <a:prstGeom prst="rect">
            <a:avLst/>
          </a:prstGeom>
          <a:solidFill>
            <a:srgbClr val="0872A6"/>
          </a:solidFill>
          <a:ln>
            <a:noFill/>
          </a:ln>
          <a:extLst/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altLang="en-US" sz="2000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Dolf Gielen</a:t>
            </a:r>
          </a:p>
          <a:p>
            <a:pPr algn="ctr">
              <a:spcAft>
                <a:spcPts val="600"/>
              </a:spcAft>
              <a:defRPr/>
            </a:pPr>
            <a:r>
              <a:rPr lang="en-US" altLang="en-US" sz="2000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International Renewable Energy Agency</a:t>
            </a:r>
          </a:p>
        </p:txBody>
      </p:sp>
    </p:spTree>
    <p:extLst>
      <p:ext uri="{BB962C8B-B14F-4D97-AF65-F5344CB8AC3E}">
        <p14:creationId xmlns:p14="http://schemas.microsoft.com/office/powerpoint/2010/main" val="424397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0" y="5789155"/>
            <a:ext cx="12192000" cy="556471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</a:pPr>
            <a:r>
              <a:rPr lang="en-ZW" kern="0" dirty="0">
                <a:solidFill>
                  <a:srgbClr val="0872A6"/>
                </a:solidFill>
              </a:rPr>
              <a:t> Decarbonising the energy sector in line with REmap increases </a:t>
            </a:r>
            <a:r>
              <a:rPr lang="en-ZW" b="1" kern="0" dirty="0">
                <a:solidFill>
                  <a:srgbClr val="0872A6"/>
                </a:solidFill>
              </a:rPr>
              <a:t>global GDP by around 0.8% by 2050 </a:t>
            </a:r>
            <a:r>
              <a:rPr lang="en-ZW" kern="0" dirty="0">
                <a:solidFill>
                  <a:srgbClr val="0872A6"/>
                </a:solidFill>
              </a:rPr>
              <a:t>compared to the Reference Case (investment growth early on creates a multiplier effect).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</a:pPr>
            <a:r>
              <a:rPr lang="en-ZW" kern="0" dirty="0">
                <a:solidFill>
                  <a:srgbClr val="0872A6"/>
                </a:solidFill>
              </a:rPr>
              <a:t>In cumulative terms this constitutes almost </a:t>
            </a:r>
            <a:r>
              <a:rPr lang="en-ZW" b="1" kern="0" dirty="0">
                <a:solidFill>
                  <a:srgbClr val="0872A6"/>
                </a:solidFill>
              </a:rPr>
              <a:t>USD 19 trillion </a:t>
            </a:r>
            <a:r>
              <a:rPr lang="en-ZW" kern="0" dirty="0">
                <a:solidFill>
                  <a:srgbClr val="0872A6"/>
                </a:solidFill>
              </a:rPr>
              <a:t>in increased economic activity between today and 2050.</a:t>
            </a:r>
            <a:endParaRPr lang="en-ZW" kern="0" baseline="-25000" dirty="0">
              <a:solidFill>
                <a:srgbClr val="0872A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65" y="1183799"/>
            <a:ext cx="7648513" cy="454672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2100" y="295525"/>
            <a:ext cx="11228917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W" dirty="0"/>
              <a:t>Global GDP impacts of the REmap energy transition:</a:t>
            </a:r>
          </a:p>
          <a:p>
            <a:r>
              <a:rPr lang="en-ZW" dirty="0"/>
              <a:t>additional and absolute GDP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6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5100195"/>
            <a:ext cx="12192000" cy="556471"/>
          </a:xfrm>
          <a:prstGeom prst="rect">
            <a:avLst/>
          </a:prstGeom>
        </p:spPr>
        <p:txBody>
          <a:bodyPr/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  <a:buFont typeface="Arial" panose="020B0604020202020204" pitchFamily="34" charset="0"/>
              <a:buChar char="•"/>
            </a:pPr>
            <a:r>
              <a:rPr lang="en-ZW" kern="0" dirty="0">
                <a:solidFill>
                  <a:srgbClr val="0872A6"/>
                </a:solidFill>
              </a:rPr>
              <a:t>Meeting the 2</a:t>
            </a:r>
            <a:r>
              <a:rPr lang="en-ZW" kern="0" baseline="30000" dirty="0">
                <a:solidFill>
                  <a:srgbClr val="0872A6"/>
                </a:solidFill>
              </a:rPr>
              <a:t>o</a:t>
            </a:r>
            <a:r>
              <a:rPr lang="en-ZW" kern="0" dirty="0">
                <a:solidFill>
                  <a:srgbClr val="0872A6"/>
                </a:solidFill>
              </a:rPr>
              <a:t>C target requires investing an additional </a:t>
            </a:r>
            <a:r>
              <a:rPr lang="en-ZW" b="1" kern="0" dirty="0">
                <a:solidFill>
                  <a:srgbClr val="0872A6"/>
                </a:solidFill>
              </a:rPr>
              <a:t>USD 29 trillion between 2015 and 2050 </a:t>
            </a:r>
            <a:r>
              <a:rPr lang="en-ZW" kern="0" dirty="0">
                <a:solidFill>
                  <a:srgbClr val="0872A6"/>
                </a:solidFill>
              </a:rPr>
              <a:t>compared to the Reference Case (equal to 0.4% of cumulative GDP).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  <a:buFont typeface="Arial" panose="020B0604020202020204" pitchFamily="34" charset="0"/>
              <a:buChar char="•"/>
            </a:pPr>
            <a:r>
              <a:rPr lang="en-ZW" kern="0" dirty="0">
                <a:solidFill>
                  <a:srgbClr val="0872A6"/>
                </a:solidFill>
              </a:rPr>
              <a:t>The largest additional investment needs are in </a:t>
            </a:r>
            <a:r>
              <a:rPr lang="en-ZW" b="1" kern="0" dirty="0">
                <a:solidFill>
                  <a:srgbClr val="0872A6"/>
                </a:solidFill>
              </a:rPr>
              <a:t>energy efficiency, followed by renewables</a:t>
            </a:r>
            <a:r>
              <a:rPr lang="en-ZW" kern="0" dirty="0">
                <a:solidFill>
                  <a:srgbClr val="0872A6"/>
                </a:solidFill>
              </a:rPr>
              <a:t>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  <a:buFont typeface="Arial" panose="020B0604020202020204" pitchFamily="34" charset="0"/>
              <a:buChar char="•"/>
            </a:pPr>
            <a:r>
              <a:rPr lang="en-ZW" kern="0" dirty="0">
                <a:solidFill>
                  <a:srgbClr val="0872A6"/>
                </a:solidFill>
              </a:rPr>
              <a:t>The total investment cost, however, is reduced by the </a:t>
            </a:r>
            <a:r>
              <a:rPr lang="en-ZW" b="1" kern="0" dirty="0">
                <a:solidFill>
                  <a:srgbClr val="0872A6"/>
                </a:solidFill>
              </a:rPr>
              <a:t>avoided investments in the upstream sector and in fossil-fuelled power generation</a:t>
            </a:r>
            <a:r>
              <a:rPr lang="en-ZW" kern="0" dirty="0">
                <a:solidFill>
                  <a:srgbClr val="0872A6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28" y="1342461"/>
            <a:ext cx="9565239" cy="361618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2100" y="295525"/>
            <a:ext cx="11228917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W" dirty="0"/>
              <a:t>Additional investment needs by sector and technology in REmap</a:t>
            </a:r>
          </a:p>
          <a:p>
            <a:r>
              <a:rPr lang="en-ZW" dirty="0"/>
              <a:t>relative to the Reference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0" y="5810706"/>
            <a:ext cx="12192000" cy="556471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</a:pPr>
            <a:r>
              <a:rPr lang="en-ZW" kern="0" dirty="0">
                <a:solidFill>
                  <a:srgbClr val="0872A6"/>
                </a:solidFill>
              </a:rPr>
              <a:t>Benef</a:t>
            </a:r>
            <a:r>
              <a:rPr lang="en-ZW" b="1" kern="0" dirty="0">
                <a:solidFill>
                  <a:srgbClr val="0872A6"/>
                </a:solidFill>
              </a:rPr>
              <a:t>its from reduced externalities </a:t>
            </a:r>
            <a:r>
              <a:rPr lang="en-ZW" kern="0" dirty="0">
                <a:solidFill>
                  <a:srgbClr val="0872A6"/>
                </a:solidFill>
              </a:rPr>
              <a:t>exceed the costs of decarbonisation by a factor between </a:t>
            </a:r>
            <a:r>
              <a:rPr lang="en-ZW" b="1" kern="0" dirty="0">
                <a:solidFill>
                  <a:srgbClr val="0872A6"/>
                </a:solidFill>
              </a:rPr>
              <a:t>two and six in 2050</a:t>
            </a:r>
            <a:r>
              <a:rPr lang="en-ZW" kern="0" dirty="0">
                <a:solidFill>
                  <a:srgbClr val="0872A6"/>
                </a:solidFill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</a:pPr>
            <a:r>
              <a:rPr lang="en-ZW" kern="0" dirty="0">
                <a:solidFill>
                  <a:srgbClr val="0872A6"/>
                </a:solidFill>
              </a:rPr>
              <a:t>Health benefits from reduced air pollution health alone exceed the costs.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59" y="911621"/>
            <a:ext cx="7741293" cy="478428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4129" y="246539"/>
            <a:ext cx="11228917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W" dirty="0"/>
              <a:t>Costs and reduced externalities of decarbonisation – important health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0" y="6250745"/>
            <a:ext cx="12192000" cy="41010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</a:pPr>
            <a:r>
              <a:rPr lang="en-ZW" kern="0" dirty="0">
                <a:solidFill>
                  <a:srgbClr val="0872A6"/>
                </a:solidFill>
              </a:rPr>
              <a:t>New jobs in renewables and energy efficiency more than offset job losses in fossil fuel sectors.</a:t>
            </a:r>
            <a:endParaRPr lang="en-ZW" kern="0" baseline="-25000" dirty="0">
              <a:solidFill>
                <a:srgbClr val="0872A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51" y="1136635"/>
            <a:ext cx="7582078" cy="498463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2100" y="295525"/>
            <a:ext cx="11228917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W" dirty="0"/>
              <a:t>Energy transition results in jobs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0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-33556" y="5746611"/>
            <a:ext cx="12192000" cy="556471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</a:pPr>
            <a:r>
              <a:rPr lang="en-ZW" kern="0" dirty="0">
                <a:solidFill>
                  <a:srgbClr val="0872A6"/>
                </a:solidFill>
              </a:rPr>
              <a:t>Delaying action will result in double the amount of stranded assets: </a:t>
            </a:r>
            <a:r>
              <a:rPr lang="en-ZW" b="1" kern="0" dirty="0">
                <a:solidFill>
                  <a:srgbClr val="0872A6"/>
                </a:solidFill>
              </a:rPr>
              <a:t>from USD 10 trillion to USD 20 trillion</a:t>
            </a:r>
            <a:r>
              <a:rPr lang="en-ZW" kern="0" dirty="0">
                <a:solidFill>
                  <a:srgbClr val="0872A6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97" y="1188960"/>
            <a:ext cx="8653604" cy="445698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2100" y="295525"/>
            <a:ext cx="11228917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W" dirty="0"/>
              <a:t>Stranded assets by sector in REmap and Delayed Action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5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1317072" y="4874655"/>
            <a:ext cx="10289428" cy="556471"/>
          </a:xfrm>
          <a:prstGeom prst="rect">
            <a:avLst/>
          </a:prstGeom>
        </p:spPr>
        <p:txBody>
          <a:bodyPr/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  <a:buFont typeface="Arial" panose="020B0604020202020204" pitchFamily="34" charset="0"/>
              <a:buChar char="•"/>
            </a:pPr>
            <a:r>
              <a:rPr lang="en-ZW" kern="0" dirty="0">
                <a:solidFill>
                  <a:srgbClr val="0872A6"/>
                </a:solidFill>
              </a:rPr>
              <a:t>Under REmap, </a:t>
            </a:r>
            <a:r>
              <a:rPr lang="en-ZW" b="1" kern="0" dirty="0">
                <a:solidFill>
                  <a:srgbClr val="0872A6"/>
                </a:solidFill>
              </a:rPr>
              <a:t>final renewable energy use is four-times higher in 2050 </a:t>
            </a:r>
            <a:r>
              <a:rPr lang="en-ZW" kern="0" dirty="0">
                <a:solidFill>
                  <a:srgbClr val="0872A6"/>
                </a:solidFill>
              </a:rPr>
              <a:t>than it is today.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</a:pPr>
            <a:endParaRPr lang="en-ZW" kern="0" dirty="0">
              <a:solidFill>
                <a:srgbClr val="0872A6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  <a:buFont typeface="Arial" panose="020B0604020202020204" pitchFamily="34" charset="0"/>
              <a:buChar char="•"/>
            </a:pPr>
            <a:r>
              <a:rPr lang="en-ZW" kern="0" dirty="0">
                <a:solidFill>
                  <a:srgbClr val="0872A6"/>
                </a:solidFill>
              </a:rPr>
              <a:t>Power and heat consume about 40% and 44% of the total renewable energy, respectively,</a:t>
            </a:r>
            <a:br>
              <a:rPr lang="en-ZW" kern="0" dirty="0">
                <a:solidFill>
                  <a:srgbClr val="0872A6"/>
                </a:solidFill>
              </a:rPr>
            </a:br>
            <a:r>
              <a:rPr lang="en-ZW" kern="0" dirty="0">
                <a:solidFill>
                  <a:srgbClr val="0872A6"/>
                </a:solidFill>
              </a:rPr>
              <a:t>while transport uses about 16%.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8" y="1361481"/>
            <a:ext cx="11892930" cy="32976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2100" y="295525"/>
            <a:ext cx="11228917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Final renewable energy use by sector and technology in REmap</a:t>
            </a:r>
          </a:p>
        </p:txBody>
      </p:sp>
    </p:spTree>
    <p:extLst>
      <p:ext uri="{BB962C8B-B14F-4D97-AF65-F5344CB8AC3E}">
        <p14:creationId xmlns:p14="http://schemas.microsoft.com/office/powerpoint/2010/main" val="16559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292100" y="5281498"/>
            <a:ext cx="12192000" cy="556471"/>
          </a:xfrm>
          <a:prstGeom prst="rect">
            <a:avLst/>
          </a:prstGeom>
        </p:spPr>
        <p:txBody>
          <a:bodyPr/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  <a:buFont typeface="Arial" panose="020B0604020202020204" pitchFamily="34" charset="0"/>
              <a:buChar char="•"/>
            </a:pPr>
            <a:r>
              <a:rPr lang="en-ZW" kern="0" dirty="0">
                <a:solidFill>
                  <a:srgbClr val="0872A6"/>
                </a:solidFill>
              </a:rPr>
              <a:t>The </a:t>
            </a:r>
            <a:r>
              <a:rPr lang="en-ZW" b="1" kern="0" dirty="0">
                <a:solidFill>
                  <a:srgbClr val="0872A6"/>
                </a:solidFill>
              </a:rPr>
              <a:t>power sector </a:t>
            </a:r>
            <a:r>
              <a:rPr lang="en-ZW" kern="0" dirty="0">
                <a:solidFill>
                  <a:srgbClr val="0872A6"/>
                </a:solidFill>
              </a:rPr>
              <a:t>will see the </a:t>
            </a:r>
            <a:r>
              <a:rPr lang="en-ZW" b="1" kern="0" dirty="0">
                <a:solidFill>
                  <a:srgbClr val="0872A6"/>
                </a:solidFill>
              </a:rPr>
              <a:t>highest share of renewables</a:t>
            </a:r>
            <a:r>
              <a:rPr lang="en-ZW" kern="0" dirty="0">
                <a:solidFill>
                  <a:srgbClr val="0872A6"/>
                </a:solidFill>
              </a:rPr>
              <a:t>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  <a:buFont typeface="Arial" panose="020B0604020202020204" pitchFamily="34" charset="0"/>
              <a:buChar char="•"/>
            </a:pPr>
            <a:r>
              <a:rPr lang="en-ZW" kern="0" dirty="0">
                <a:solidFill>
                  <a:srgbClr val="0872A6"/>
                </a:solidFill>
              </a:rPr>
              <a:t>In REmap by 2050, a diverse mix of renewables will provide more than 80% of electricity, with wind and solar providing the largest shares.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  <a:buFont typeface="Arial" panose="020B0604020202020204" pitchFamily="34" charset="0"/>
              <a:buChar char="•"/>
            </a:pPr>
            <a:r>
              <a:rPr lang="en-ZW" kern="0" dirty="0">
                <a:solidFill>
                  <a:srgbClr val="0872A6"/>
                </a:solidFill>
              </a:rPr>
              <a:t>Coal and oil in power generation will be eliminated.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54" y="1446071"/>
            <a:ext cx="8601097" cy="38354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2709" y="102087"/>
            <a:ext cx="11228917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Power generation capacity and total electricity generation</a:t>
            </a:r>
          </a:p>
          <a:p>
            <a:r>
              <a:rPr lang="en-US" kern="0" dirty="0"/>
              <a:t>by technology in the Reference Case and REmap</a:t>
            </a:r>
          </a:p>
        </p:txBody>
      </p:sp>
      <p:sp>
        <p:nvSpPr>
          <p:cNvPr id="3" name="Arrow: Down 2"/>
          <p:cNvSpPr/>
          <p:nvPr/>
        </p:nvSpPr>
        <p:spPr>
          <a:xfrm>
            <a:off x="5228413" y="2367643"/>
            <a:ext cx="86540" cy="1943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28451" y="1367440"/>
            <a:ext cx="2345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Renewables </a:t>
            </a:r>
          </a:p>
          <a:p>
            <a:r>
              <a:rPr lang="en-US" b="1" dirty="0"/>
              <a:t>70% of capacity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3348" y="1388174"/>
            <a:ext cx="244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Renewables</a:t>
            </a:r>
          </a:p>
          <a:p>
            <a:r>
              <a:rPr lang="en-US" b="1" dirty="0"/>
              <a:t>80% of generation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602" y="2365885"/>
            <a:ext cx="105178" cy="169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60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11" y="374723"/>
            <a:ext cx="11228917" cy="484269"/>
          </a:xfrm>
        </p:spPr>
        <p:txBody>
          <a:bodyPr/>
          <a:lstStyle/>
          <a:p>
            <a:r>
              <a:rPr lang="en-US" dirty="0"/>
              <a:t>The end-use sectors transition: untapped area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20E53-3621-42ED-A9C5-9CBA2B2CF1F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97" y="1462731"/>
            <a:ext cx="9979572" cy="505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8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0398" y="795394"/>
            <a:ext cx="11228917" cy="5569578"/>
          </a:xfrm>
          <a:prstGeom prst="rect">
            <a:avLst/>
          </a:prstGeom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ZW" sz="1800" b="1" kern="0" dirty="0">
                <a:solidFill>
                  <a:srgbClr val="0872A6"/>
                </a:solidFill>
              </a:rPr>
              <a:t>Early action </a:t>
            </a:r>
            <a:r>
              <a:rPr lang="en-ZW" sz="1800" kern="0" dirty="0">
                <a:solidFill>
                  <a:srgbClr val="0872A6"/>
                </a:solidFill>
              </a:rPr>
              <a:t>is critical in order to limit the planet’s temperature rise to 2</a:t>
            </a:r>
            <a:r>
              <a:rPr lang="en-ZW" sz="1800" kern="0" baseline="30000" dirty="0">
                <a:solidFill>
                  <a:srgbClr val="0872A6"/>
                </a:solidFill>
              </a:rPr>
              <a:t>o</a:t>
            </a:r>
            <a:r>
              <a:rPr lang="en-ZW" sz="1800" kern="0" dirty="0">
                <a:solidFill>
                  <a:srgbClr val="0872A6"/>
                </a:solidFill>
              </a:rPr>
              <a:t>C and to maximise the benefits of this energy transition, while reducing the risk of stranded assets.</a:t>
            </a:r>
          </a:p>
          <a:p>
            <a:pPr>
              <a:lnSpc>
                <a:spcPct val="150000"/>
              </a:lnSpc>
            </a:pPr>
            <a:r>
              <a:rPr lang="en-ZW" sz="1800" b="1" kern="0" dirty="0">
                <a:solidFill>
                  <a:srgbClr val="0872A6"/>
                </a:solidFill>
              </a:rPr>
              <a:t>Sectoral approaches </a:t>
            </a:r>
            <a:r>
              <a:rPr lang="en-ZW" sz="1800" kern="0" dirty="0">
                <a:solidFill>
                  <a:srgbClr val="0872A6"/>
                </a:solidFill>
              </a:rPr>
              <a:t>must be coupled with systems wide perspectives to address the main challenge of reducing the direct use of fossil fuels in end-use sectors. Deep emission cuts in the power sector are a key opportunity and should be implemented as a priority.</a:t>
            </a:r>
          </a:p>
          <a:p>
            <a:pPr>
              <a:lnSpc>
                <a:spcPct val="150000"/>
              </a:lnSpc>
            </a:pPr>
            <a:r>
              <a:rPr lang="en-ZW" sz="1800" b="1" kern="0" dirty="0">
                <a:solidFill>
                  <a:srgbClr val="0872A6"/>
                </a:solidFill>
              </a:rPr>
              <a:t>Carbon emissions from energy use </a:t>
            </a:r>
            <a:r>
              <a:rPr lang="en-ZW" sz="1800" kern="0" dirty="0">
                <a:solidFill>
                  <a:srgbClr val="0872A6"/>
                </a:solidFill>
              </a:rPr>
              <a:t>need to fall to zero by 2060 and stay at this level thereafter to achieve targets by the end of the century.</a:t>
            </a:r>
          </a:p>
          <a:p>
            <a:pPr>
              <a:lnSpc>
                <a:spcPct val="150000"/>
              </a:lnSpc>
            </a:pPr>
            <a:r>
              <a:rPr lang="en-ZW" sz="1800" b="1" kern="0" dirty="0">
                <a:solidFill>
                  <a:srgbClr val="0872A6"/>
                </a:solidFill>
              </a:rPr>
              <a:t>Increased investment in innovation </a:t>
            </a:r>
            <a:r>
              <a:rPr lang="en-ZW" sz="1800" kern="0" dirty="0">
                <a:solidFill>
                  <a:srgbClr val="0872A6"/>
                </a:solidFill>
              </a:rPr>
              <a:t>needs to start now to allow sufficient time for developing the fundamental new solutions that are needed for multiple sectors and processes, many of which have long investment cycles. </a:t>
            </a:r>
          </a:p>
          <a:p>
            <a:pPr>
              <a:lnSpc>
                <a:spcPct val="150000"/>
              </a:lnSpc>
            </a:pPr>
            <a:r>
              <a:rPr lang="en-ZW" sz="1800" b="1" kern="0" dirty="0">
                <a:solidFill>
                  <a:srgbClr val="0872A6"/>
                </a:solidFill>
              </a:rPr>
              <a:t>Energy and climate policies </a:t>
            </a:r>
            <a:r>
              <a:rPr lang="en-ZW" sz="1800" kern="0" dirty="0">
                <a:solidFill>
                  <a:srgbClr val="0872A6"/>
                </a:solidFill>
              </a:rPr>
              <a:t>must be better integrated. </a:t>
            </a:r>
          </a:p>
          <a:p>
            <a:pPr>
              <a:lnSpc>
                <a:spcPct val="150000"/>
              </a:lnSpc>
            </a:pPr>
            <a:r>
              <a:rPr lang="en-ZW" sz="1800" kern="0" dirty="0">
                <a:solidFill>
                  <a:srgbClr val="0872A6"/>
                </a:solidFill>
              </a:rPr>
              <a:t>The energy transition requires the implementation of appropriate </a:t>
            </a:r>
            <a:r>
              <a:rPr lang="en-ZW" sz="1800" b="1" kern="0" dirty="0">
                <a:solidFill>
                  <a:srgbClr val="0872A6"/>
                </a:solidFill>
              </a:rPr>
              <a:t>economic policies and market structures</a:t>
            </a:r>
            <a:r>
              <a:rPr lang="en-ZW" sz="1800" kern="0" dirty="0">
                <a:solidFill>
                  <a:srgbClr val="0872A6"/>
                </a:solidFill>
              </a:rPr>
              <a:t>.</a:t>
            </a:r>
            <a:endParaRPr lang="en-GB" sz="1800" kern="0" dirty="0">
              <a:solidFill>
                <a:srgbClr val="0872A6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800" kern="0" dirty="0">
              <a:solidFill>
                <a:srgbClr val="0872A6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809" y="210457"/>
            <a:ext cx="11299774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1200" dirty="0">
                <a:latin typeface="+mn-lt"/>
                <a:ea typeface="+mn-ea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61522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1E3-DDC4-444B-8517-2F318D71AFA5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946" y="2776532"/>
            <a:ext cx="91408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500" b="1" dirty="0">
                <a:solidFill>
                  <a:srgbClr val="0872A6"/>
                </a:solidFill>
              </a:rPr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476250"/>
            <a:ext cx="4206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997362" y="5030170"/>
            <a:ext cx="4197277" cy="1711944"/>
            <a:chOff x="81887" y="4994124"/>
            <a:chExt cx="4197191" cy="1711064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81887" y="4994124"/>
              <a:ext cx="3484936" cy="839831"/>
              <a:chOff x="1093671" y="2935607"/>
              <a:chExt cx="4074922" cy="1068769"/>
            </a:xfrm>
          </p:grpSpPr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1925010" y="3155745"/>
                <a:ext cx="3243583" cy="848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800" b="1" baseline="30000">
                    <a:solidFill>
                      <a:srgbClr val="0872A6"/>
                    </a:solidFill>
                  </a:defRPr>
                </a:lvl1pPr>
              </a:lstStyle>
              <a:p>
                <a:r>
                  <a:rPr lang="en-US" altLang="en-US" dirty="0"/>
                  <a:t>www.irena.org</a:t>
                </a:r>
              </a:p>
              <a:p>
                <a:endParaRPr lang="en-US" altLang="en-US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671" y="2935607"/>
                <a:ext cx="619200" cy="619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81887" y="5610313"/>
              <a:ext cx="4197191" cy="1094875"/>
              <a:chOff x="1093671" y="4648724"/>
              <a:chExt cx="4907759" cy="139333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671" y="4648724"/>
                <a:ext cx="619200" cy="619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671" y="5422861"/>
                <a:ext cx="619200" cy="619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1925010" y="4831720"/>
                <a:ext cx="3693765" cy="84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800" b="1" baseline="30000" dirty="0">
                    <a:solidFill>
                      <a:srgbClr val="0872A6"/>
                    </a:solidFill>
                  </a:rPr>
                  <a:t>www.twitter.com/irena</a:t>
                </a:r>
              </a:p>
              <a:p>
                <a:endParaRPr lang="en-US" altLang="en-US" sz="2800" b="1" baseline="30000" dirty="0">
                  <a:solidFill>
                    <a:srgbClr val="0872A6"/>
                  </a:solidFill>
                </a:endParaRPr>
              </a:p>
            </p:txBody>
          </p:sp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>
                <a:off x="1925008" y="5538281"/>
                <a:ext cx="4076422" cy="483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800" b="1" baseline="30000" dirty="0">
                    <a:solidFill>
                      <a:srgbClr val="0872A6"/>
                    </a:solidFill>
                  </a:rPr>
                  <a:t>www.facebook.com/irena.org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65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21" y="407501"/>
            <a:ext cx="11228917" cy="484269"/>
          </a:xfrm>
        </p:spPr>
        <p:txBody>
          <a:bodyPr/>
          <a:lstStyle/>
          <a:p>
            <a:r>
              <a:rPr lang="en-US" dirty="0"/>
              <a:t>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365" y="1161136"/>
            <a:ext cx="11228917" cy="3368731"/>
          </a:xfrm>
        </p:spPr>
        <p:txBody>
          <a:bodyPr/>
          <a:lstStyle/>
          <a:p>
            <a:r>
              <a:rPr lang="en-US" sz="1800" dirty="0">
                <a:solidFill>
                  <a:srgbClr val="0872A6"/>
                </a:solidFill>
              </a:rPr>
              <a:t>What does the </a:t>
            </a:r>
            <a:r>
              <a:rPr lang="en-US" sz="1800" b="1" dirty="0">
                <a:solidFill>
                  <a:srgbClr val="0872A6"/>
                </a:solidFill>
              </a:rPr>
              <a:t>global energy mix</a:t>
            </a:r>
            <a:r>
              <a:rPr lang="en-US" sz="1800" dirty="0">
                <a:solidFill>
                  <a:srgbClr val="0872A6"/>
                </a:solidFill>
              </a:rPr>
              <a:t> look like today? What would it look like 2050 in order to keep global temperature rise below 2 degrees?</a:t>
            </a:r>
          </a:p>
          <a:p>
            <a:r>
              <a:rPr lang="en-US" sz="1800" dirty="0">
                <a:solidFill>
                  <a:srgbClr val="0872A6"/>
                </a:solidFill>
              </a:rPr>
              <a:t>How can the energy sector achieve a </a:t>
            </a:r>
            <a:r>
              <a:rPr lang="en-US" sz="1800" b="1" dirty="0">
                <a:solidFill>
                  <a:srgbClr val="0872A6"/>
                </a:solidFill>
              </a:rPr>
              <a:t>transition to a </a:t>
            </a:r>
            <a:r>
              <a:rPr lang="en-US" sz="1800" b="1" dirty="0" err="1">
                <a:solidFill>
                  <a:srgbClr val="0872A6"/>
                </a:solidFill>
              </a:rPr>
              <a:t>decarbonised</a:t>
            </a:r>
            <a:r>
              <a:rPr lang="en-US" sz="1800" b="1" dirty="0">
                <a:solidFill>
                  <a:srgbClr val="0872A6"/>
                </a:solidFill>
              </a:rPr>
              <a:t>, reliable and secure energy sector at reasonable costs</a:t>
            </a:r>
            <a:r>
              <a:rPr lang="en-US" sz="1800" dirty="0">
                <a:solidFill>
                  <a:srgbClr val="0872A6"/>
                </a:solidFill>
              </a:rPr>
              <a:t>?  What are key policies and measures?</a:t>
            </a:r>
          </a:p>
          <a:p>
            <a:r>
              <a:rPr lang="en-US" sz="1800" dirty="0">
                <a:solidFill>
                  <a:srgbClr val="0872A6"/>
                </a:solidFill>
              </a:rPr>
              <a:t>What is the role of more stringent regulations, better market design and/or higher carbon prices for the energy sector transition?   </a:t>
            </a:r>
          </a:p>
          <a:p>
            <a:r>
              <a:rPr lang="en-US" sz="1800" dirty="0">
                <a:solidFill>
                  <a:srgbClr val="0872A6"/>
                </a:solidFill>
              </a:rPr>
              <a:t>What are the </a:t>
            </a:r>
            <a:r>
              <a:rPr lang="en-US" sz="1800" b="1" dirty="0">
                <a:solidFill>
                  <a:srgbClr val="0872A6"/>
                </a:solidFill>
              </a:rPr>
              <a:t>co-benefits</a:t>
            </a:r>
            <a:r>
              <a:rPr lang="en-US" sz="1800" dirty="0">
                <a:solidFill>
                  <a:srgbClr val="0872A6"/>
                </a:solidFill>
              </a:rPr>
              <a:t> for other energy policy objectives that could result from an energy sector transformation? </a:t>
            </a:r>
          </a:p>
          <a:p>
            <a:r>
              <a:rPr lang="en-US" sz="1800" dirty="0">
                <a:solidFill>
                  <a:srgbClr val="0872A6"/>
                </a:solidFill>
              </a:rPr>
              <a:t>What are the </a:t>
            </a:r>
            <a:r>
              <a:rPr lang="en-US" sz="1800" b="1" dirty="0">
                <a:solidFill>
                  <a:srgbClr val="0872A6"/>
                </a:solidFill>
              </a:rPr>
              <a:t>investment needs </a:t>
            </a:r>
            <a:r>
              <a:rPr lang="en-US" sz="1800" dirty="0">
                <a:solidFill>
                  <a:srgbClr val="0872A6"/>
                </a:solidFill>
              </a:rPr>
              <a:t>associated with the energy sector transition and how do investment patterns need to change to reach a low-carbon energy system? Which parts of the energy system will require most investments? What does this mean for emerging economies?  </a:t>
            </a:r>
          </a:p>
          <a:p>
            <a:r>
              <a:rPr lang="en-US" sz="1800" dirty="0">
                <a:solidFill>
                  <a:srgbClr val="0872A6"/>
                </a:solidFill>
              </a:rPr>
              <a:t>In case of a timely low carbon energy transition, what is the outlook for </a:t>
            </a:r>
            <a:r>
              <a:rPr lang="en-US" sz="1800" b="1" dirty="0">
                <a:solidFill>
                  <a:srgbClr val="0872A6"/>
                </a:solidFill>
              </a:rPr>
              <a:t>stranded assets</a:t>
            </a:r>
            <a:r>
              <a:rPr lang="en-US" sz="1800" dirty="0">
                <a:solidFill>
                  <a:srgbClr val="0872A6"/>
                </a:solidFill>
              </a:rPr>
              <a:t>? What is the impact for stranded assets if action is delayed and the transition is sharper?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76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2" y="1589288"/>
            <a:ext cx="3420744" cy="3280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66" y="456870"/>
            <a:ext cx="11228917" cy="484269"/>
          </a:xfrm>
        </p:spPr>
        <p:txBody>
          <a:bodyPr/>
          <a:lstStyle/>
          <a:p>
            <a:r>
              <a:rPr lang="en-US" dirty="0"/>
              <a:t>How is energy used today 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5845" y="1733625"/>
            <a:ext cx="2889462" cy="31611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684" y="1856600"/>
            <a:ext cx="3110913" cy="2864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6751" y="1726205"/>
            <a:ext cx="2985249" cy="299519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6034724" y="5616542"/>
            <a:ext cx="1225973" cy="2032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58784" y="5964032"/>
            <a:ext cx="7682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72A6"/>
                </a:solidFill>
              </a:rPr>
              <a:t>130 EJ conversion losses / own consumption electricity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72A6"/>
                </a:solidFill>
              </a:rPr>
              <a:t>Final Consumption 1/3 Buildings, 1/3 Transport, 1/3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72A6"/>
                </a:solidFill>
              </a:rPr>
              <a:t>Around 65 EJ renewable energy in TFEC (</a:t>
            </a:r>
            <a:r>
              <a:rPr lang="en-US" dirty="0" err="1">
                <a:solidFill>
                  <a:srgbClr val="0872A6"/>
                </a:solidFill>
              </a:rPr>
              <a:t>incl</a:t>
            </a:r>
            <a:r>
              <a:rPr lang="en-US" dirty="0">
                <a:solidFill>
                  <a:srgbClr val="0872A6"/>
                </a:solidFill>
              </a:rPr>
              <a:t> renewable electricity)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03018" y="123533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Primary Supply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2890" y="1242922"/>
            <a:ext cx="287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Final Consumption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617547" y="1276388"/>
            <a:ext cx="88053" cy="4656856"/>
          </a:xfrm>
          <a:prstGeom prst="line">
            <a:avLst/>
          </a:prstGeom>
          <a:ln w="349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43780" y="5426405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sz="1200" i="1" dirty="0"/>
              <a:t>Source: IEA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361" y="504401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872A6"/>
                </a:solidFill>
              </a:rPr>
              <a:t>14.2% Renewables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7065" y="495848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18.3% Renewables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7988" y="4458748"/>
            <a:ext cx="1426128" cy="31878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574 EJ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68442" y="4475527"/>
            <a:ext cx="1426128" cy="31878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574 EJ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99335" y="4332914"/>
            <a:ext cx="1426128" cy="31878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395 EJ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223055" y="4316136"/>
            <a:ext cx="1426128" cy="31878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395 EJ</a:t>
            </a:r>
          </a:p>
        </p:txBody>
      </p:sp>
    </p:spTree>
    <p:extLst>
      <p:ext uri="{BB962C8B-B14F-4D97-AF65-F5344CB8AC3E}">
        <p14:creationId xmlns:p14="http://schemas.microsoft.com/office/powerpoint/2010/main" val="191120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 share on Total Final Energy Consumption (TFEC) is rising by 0.17%/</a:t>
            </a:r>
            <a:r>
              <a:rPr lang="en-US" sz="2800" dirty="0" err="1"/>
              <a:t>yr</a:t>
            </a:r>
            <a:r>
              <a:rPr lang="en-US" sz="2800" dirty="0"/>
              <a:t> (2010-2015)</a:t>
            </a:r>
          </a:p>
          <a:p>
            <a:r>
              <a:rPr lang="en-US" sz="2800" dirty="0"/>
              <a:t>Energy intensity of global GDP is falling by 1.8%/</a:t>
            </a:r>
            <a:r>
              <a:rPr lang="en-US" sz="2800" dirty="0" err="1"/>
              <a:t>yr</a:t>
            </a:r>
            <a:r>
              <a:rPr lang="en-US" sz="2800" dirty="0"/>
              <a:t> (2010-2015)</a:t>
            </a:r>
          </a:p>
          <a:p>
            <a:r>
              <a:rPr lang="en-US" sz="2800" dirty="0"/>
              <a:t>Energy CO2 emissions were constant last couple of years</a:t>
            </a:r>
          </a:p>
          <a:p>
            <a:r>
              <a:rPr lang="en-US" sz="2800" dirty="0"/>
              <a:t>Rapid technological change across energy supply and demand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30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89420" y="242549"/>
            <a:ext cx="8589601" cy="642490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/>
              <a:t>On-going global power sector transformation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04CC476-5C1B-4C88-B6A5-6F9BFF7B2A90}" type="slidenum">
              <a:rPr lang="de-DE" altLang="en-US" smtClean="0"/>
              <a:pPr/>
              <a:t>5</a:t>
            </a:fld>
            <a:endParaRPr lang="de-DE" altLang="en-US"/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584220" y="1541699"/>
            <a:ext cx="3038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sz="1400" b="1" dirty="0"/>
              <a:t>Share of renewables in total capacity additions</a:t>
            </a:r>
          </a:p>
        </p:txBody>
      </p:sp>
      <p:pic>
        <p:nvPicPr>
          <p:cNvPr id="133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772057"/>
            <a:ext cx="5860256" cy="375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1590966" y="1649420"/>
            <a:ext cx="1890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b="1" dirty="0"/>
              <a:t>GW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53125" y="3244800"/>
            <a:ext cx="2505075" cy="2406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8653485" y="3060701"/>
            <a:ext cx="3470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kern="0" dirty="0"/>
              <a:t>Since 2012 &gt;50% of total capacity additions</a:t>
            </a:r>
          </a:p>
        </p:txBody>
      </p:sp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7943707" y="3268866"/>
            <a:ext cx="4180074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b="1" kern="0" dirty="0">
                <a:solidFill>
                  <a:srgbClr val="0872A6"/>
                </a:solidFill>
              </a:rPr>
              <a:t>2016</a:t>
            </a:r>
          </a:p>
          <a:p>
            <a:pPr algn="r"/>
            <a:endParaRPr lang="en-US" altLang="en-US" sz="1600" dirty="0"/>
          </a:p>
          <a:p>
            <a:pPr algn="r"/>
            <a:r>
              <a:rPr lang="en-US" altLang="en-US" kern="0" dirty="0">
                <a:solidFill>
                  <a:srgbClr val="0872A6"/>
                </a:solidFill>
              </a:rPr>
              <a:t>Installed 2006 GW RE power generation capacity </a:t>
            </a:r>
          </a:p>
          <a:p>
            <a:pPr algn="r"/>
            <a:r>
              <a:rPr lang="en-US" altLang="en-US" kern="0" dirty="0">
                <a:solidFill>
                  <a:srgbClr val="0872A6"/>
                </a:solidFill>
              </a:rPr>
              <a:t>Annual RE capacity addition 161 GW</a:t>
            </a:r>
          </a:p>
          <a:p>
            <a:pPr algn="r"/>
            <a:r>
              <a:rPr lang="en-US" altLang="en-US" kern="0" dirty="0">
                <a:solidFill>
                  <a:srgbClr val="0872A6"/>
                </a:solidFill>
              </a:rPr>
              <a:t>of which:</a:t>
            </a:r>
          </a:p>
          <a:p>
            <a:pPr algn="r"/>
            <a:r>
              <a:rPr lang="en-US" altLang="en-US" kern="0" dirty="0">
                <a:solidFill>
                  <a:srgbClr val="0872A6"/>
                </a:solidFill>
              </a:rPr>
              <a:t>71 GW solar</a:t>
            </a:r>
          </a:p>
          <a:p>
            <a:pPr algn="r"/>
            <a:r>
              <a:rPr lang="en-US" altLang="en-US" kern="0" dirty="0">
                <a:solidFill>
                  <a:srgbClr val="0872A6"/>
                </a:solidFill>
              </a:rPr>
              <a:t>51 GW wind</a:t>
            </a:r>
          </a:p>
          <a:p>
            <a:pPr algn="r"/>
            <a:r>
              <a:rPr lang="en-US" altLang="en-US" kern="0" dirty="0">
                <a:solidFill>
                  <a:srgbClr val="0872A6"/>
                </a:solidFill>
              </a:rPr>
              <a:t>30 GW hydropower</a:t>
            </a:r>
          </a:p>
          <a:p>
            <a:pPr algn="r"/>
            <a:r>
              <a:rPr lang="en-US" altLang="en-US" kern="0" dirty="0">
                <a:solidFill>
                  <a:srgbClr val="0872A6"/>
                </a:solidFill>
              </a:rPr>
              <a:t>9 GW biomass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1269" y="6029303"/>
            <a:ext cx="102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0" dirty="0">
                <a:solidFill>
                  <a:srgbClr val="0872A6"/>
                </a:solidFill>
              </a:rPr>
              <a:t>Around </a:t>
            </a:r>
            <a:r>
              <a:rPr lang="en-US" b="1" kern="0" dirty="0">
                <a:solidFill>
                  <a:srgbClr val="0872A6"/>
                </a:solidFill>
              </a:rPr>
              <a:t>25% RE power generation </a:t>
            </a:r>
            <a:r>
              <a:rPr lang="en-US" kern="0" dirty="0">
                <a:solidFill>
                  <a:srgbClr val="0872A6"/>
                </a:solidFill>
              </a:rPr>
              <a:t>share worldwide; growing by </a:t>
            </a:r>
            <a:r>
              <a:rPr lang="en-US" b="1" kern="0" dirty="0">
                <a:solidFill>
                  <a:srgbClr val="0872A6"/>
                </a:solidFill>
              </a:rPr>
              <a:t>0.7 percentage points per year</a:t>
            </a:r>
          </a:p>
        </p:txBody>
      </p:sp>
    </p:spTree>
    <p:extLst>
      <p:ext uri="{BB962C8B-B14F-4D97-AF65-F5344CB8AC3E}">
        <p14:creationId xmlns:p14="http://schemas.microsoft.com/office/powerpoint/2010/main" val="362249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1448" y="272230"/>
            <a:ext cx="9605961" cy="637976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Attractive economics - </a:t>
            </a:r>
            <a:r>
              <a:rPr lang="en-US" dirty="0"/>
              <a:t>auction and PPA price trends</a:t>
            </a:r>
          </a:p>
          <a:p>
            <a:endParaRPr lang="en-US" dirty="0"/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748435" y="6017281"/>
            <a:ext cx="958852" cy="3066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10C78A-6719-4F7B-96B1-F0E2140AB80E}" type="slidenum">
              <a:rPr lang="de-DE" altLang="en-US" smtClean="0"/>
              <a:pPr/>
              <a:t>6</a:t>
            </a:fld>
            <a:endParaRPr lang="de-DE" altLang="en-US"/>
          </a:p>
        </p:txBody>
      </p:sp>
      <p:sp>
        <p:nvSpPr>
          <p:cNvPr id="16" name="Rectangle 15"/>
          <p:cNvSpPr/>
          <p:nvPr/>
        </p:nvSpPr>
        <p:spPr>
          <a:xfrm>
            <a:off x="1348979" y="4661892"/>
            <a:ext cx="8295084" cy="417909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450"/>
              </a:spcAft>
              <a:buClr>
                <a:srgbClr val="0872A6"/>
              </a:buClr>
              <a:defRPr/>
            </a:pPr>
            <a:r>
              <a:rPr lang="en-ZW" kern="0" dirty="0">
                <a:solidFill>
                  <a:srgbClr val="0872A6"/>
                </a:solidFill>
              </a:rPr>
              <a:t>Projects for a wide range of technologies and locations are being offered at very low long-term contract prices</a:t>
            </a:r>
          </a:p>
        </p:txBody>
      </p:sp>
      <p:pic>
        <p:nvPicPr>
          <p:cNvPr id="112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23" y="1422499"/>
            <a:ext cx="4791075" cy="32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78277" y="2169022"/>
            <a:ext cx="26419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kern="0" dirty="0">
                <a:solidFill>
                  <a:srgbClr val="0070C0"/>
                </a:solidFill>
              </a:rPr>
              <a:t>Convergence of solar PV and onshore wind prices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2320" y="3421559"/>
            <a:ext cx="3174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defTabSz="685800" fontAlgn="auto">
              <a:spcBef>
                <a:spcPts val="0"/>
              </a:spcBef>
              <a:spcAft>
                <a:spcPts val="0"/>
              </a:spcAft>
              <a:defRPr sz="2000" kern="0">
                <a:solidFill>
                  <a:srgbClr val="0070C0"/>
                </a:solidFill>
              </a:defRPr>
            </a:lvl1pPr>
          </a:lstStyle>
          <a:p>
            <a:pPr defTabSz="385763">
              <a:defRPr/>
            </a:pPr>
            <a:r>
              <a:rPr lang="en-US" sz="1800" dirty="0"/>
              <a:t>Project “boundaries” differ and affect the price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3991" y="5171902"/>
            <a:ext cx="99663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Best practice:</a:t>
            </a:r>
          </a:p>
          <a:p>
            <a:r>
              <a:rPr lang="en-US" dirty="0"/>
              <a:t>Concentrating Solar Power CSP @ 9.5 </a:t>
            </a:r>
            <a:r>
              <a:rPr lang="en-US" dirty="0" err="1"/>
              <a:t>UScents</a:t>
            </a:r>
            <a:r>
              <a:rPr lang="en-US" dirty="0"/>
              <a:t>/kWh (Dubai), 7 </a:t>
            </a:r>
            <a:r>
              <a:rPr lang="en-US" dirty="0" err="1"/>
              <a:t>UScents</a:t>
            </a:r>
            <a:r>
              <a:rPr lang="en-US" dirty="0"/>
              <a:t>/kWh (South Australia)</a:t>
            </a:r>
          </a:p>
          <a:p>
            <a:r>
              <a:rPr lang="en-US" dirty="0"/>
              <a:t>Solar PV @ 2.4 -3 </a:t>
            </a:r>
            <a:r>
              <a:rPr lang="en-US" dirty="0" err="1"/>
              <a:t>UScents</a:t>
            </a:r>
            <a:r>
              <a:rPr lang="en-US" dirty="0"/>
              <a:t>/kWh (Mexico, Abu Dhabi) – latest German Auction &lt;6 US cents/kWh</a:t>
            </a:r>
          </a:p>
          <a:p>
            <a:r>
              <a:rPr lang="en-US" dirty="0"/>
              <a:t>Onshore wind @ 3 </a:t>
            </a:r>
            <a:r>
              <a:rPr lang="en-US" dirty="0" err="1"/>
              <a:t>UScents</a:t>
            </a:r>
            <a:r>
              <a:rPr lang="en-US" dirty="0"/>
              <a:t>/kWh (Morocco, Mexico)</a:t>
            </a:r>
          </a:p>
          <a:p>
            <a:r>
              <a:rPr lang="en-US" dirty="0"/>
              <a:t>Offshore wind @ &lt;7 </a:t>
            </a:r>
            <a:r>
              <a:rPr lang="en-US" dirty="0" err="1"/>
              <a:t>UScents</a:t>
            </a:r>
            <a:r>
              <a:rPr lang="en-US" dirty="0"/>
              <a:t>/kWh (NW Europe)</a:t>
            </a:r>
          </a:p>
        </p:txBody>
      </p:sp>
    </p:spTree>
    <p:extLst>
      <p:ext uri="{BB962C8B-B14F-4D97-AF65-F5344CB8AC3E}">
        <p14:creationId xmlns:p14="http://schemas.microsoft.com/office/powerpoint/2010/main" val="5787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0" y="5810707"/>
            <a:ext cx="12192000" cy="592632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</a:pPr>
            <a:r>
              <a:rPr lang="en-ZW" b="1" kern="0" dirty="0">
                <a:solidFill>
                  <a:srgbClr val="0872A6"/>
                </a:solidFill>
              </a:rPr>
              <a:t>Renewables</a:t>
            </a:r>
            <a:r>
              <a:rPr lang="en-ZW" kern="0" dirty="0">
                <a:solidFill>
                  <a:srgbClr val="0872A6"/>
                </a:solidFill>
              </a:rPr>
              <a:t> would account for </a:t>
            </a:r>
            <a:r>
              <a:rPr lang="en-ZW" b="1" kern="0" dirty="0">
                <a:solidFill>
                  <a:srgbClr val="0872A6"/>
                </a:solidFill>
              </a:rPr>
              <a:t>half of total emission reductions in 2050</a:t>
            </a:r>
            <a:r>
              <a:rPr lang="en-ZW" kern="0" dirty="0">
                <a:solidFill>
                  <a:srgbClr val="0872A6"/>
                </a:solidFill>
              </a:rPr>
              <a:t>, with another </a:t>
            </a:r>
            <a:r>
              <a:rPr lang="en-ZW" b="1" kern="0" dirty="0">
                <a:solidFill>
                  <a:srgbClr val="0872A6"/>
                </a:solidFill>
              </a:rPr>
              <a:t>45%</a:t>
            </a:r>
            <a:r>
              <a:rPr lang="en-ZW" kern="0" dirty="0">
                <a:solidFill>
                  <a:srgbClr val="0872A6"/>
                </a:solidFill>
              </a:rPr>
              <a:t> coming from increased </a:t>
            </a:r>
            <a:r>
              <a:rPr lang="en-ZW" b="1" kern="0" dirty="0">
                <a:solidFill>
                  <a:srgbClr val="0872A6"/>
                </a:solidFill>
              </a:rPr>
              <a:t>energy efficiency and electrification</a:t>
            </a:r>
            <a:r>
              <a:rPr lang="en-ZW" kern="0" dirty="0">
                <a:solidFill>
                  <a:srgbClr val="0872A6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384" y="1005296"/>
            <a:ext cx="8895229" cy="46642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2100" y="295525"/>
            <a:ext cx="11228917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W" dirty="0"/>
              <a:t>Energy &amp; non-energy CO</a:t>
            </a:r>
            <a:r>
              <a:rPr lang="en-ZW" baseline="-25000" dirty="0"/>
              <a:t>2</a:t>
            </a:r>
            <a:r>
              <a:rPr lang="en-ZW" dirty="0"/>
              <a:t> emission reduction potential by technology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117" y="2216805"/>
            <a:ext cx="1374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&amp; process &amp; NEU emissions excl. LULUCF</a:t>
            </a:r>
          </a:p>
        </p:txBody>
      </p:sp>
    </p:spTree>
    <p:extLst>
      <p:ext uri="{BB962C8B-B14F-4D97-AF65-F5344CB8AC3E}">
        <p14:creationId xmlns:p14="http://schemas.microsoft.com/office/powerpoint/2010/main" val="238006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5554713"/>
            <a:ext cx="12192000" cy="556471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</a:pPr>
            <a:r>
              <a:rPr lang="en-ZW" kern="0" dirty="0">
                <a:solidFill>
                  <a:srgbClr val="0872A6"/>
                </a:solidFill>
              </a:rPr>
              <a:t>By 2</a:t>
            </a:r>
            <a:r>
              <a:rPr lang="en-ZW" b="1" kern="0" dirty="0">
                <a:solidFill>
                  <a:srgbClr val="0872A6"/>
                </a:solidFill>
              </a:rPr>
              <a:t>050</a:t>
            </a:r>
            <a:r>
              <a:rPr lang="en-ZW" kern="0" dirty="0">
                <a:solidFill>
                  <a:srgbClr val="0872A6"/>
                </a:solidFill>
              </a:rPr>
              <a:t>, total energy-related </a:t>
            </a:r>
            <a:r>
              <a:rPr lang="en-ZW" b="1" kern="0" dirty="0">
                <a:solidFill>
                  <a:srgbClr val="0872A6"/>
                </a:solidFill>
              </a:rPr>
              <a:t>CO</a:t>
            </a:r>
            <a:r>
              <a:rPr lang="en-ZW" b="1" kern="0" baseline="-25000" dirty="0">
                <a:solidFill>
                  <a:srgbClr val="0872A6"/>
                </a:solidFill>
              </a:rPr>
              <a:t>2</a:t>
            </a:r>
            <a:r>
              <a:rPr lang="en-ZW" b="1" kern="0" dirty="0">
                <a:solidFill>
                  <a:srgbClr val="0872A6"/>
                </a:solidFill>
              </a:rPr>
              <a:t> emissions </a:t>
            </a:r>
            <a:r>
              <a:rPr lang="en-ZW" kern="0" dirty="0">
                <a:solidFill>
                  <a:srgbClr val="0872A6"/>
                </a:solidFill>
              </a:rPr>
              <a:t>will need to decrease to </a:t>
            </a:r>
            <a:r>
              <a:rPr lang="en-ZW" b="1" kern="0" dirty="0">
                <a:solidFill>
                  <a:srgbClr val="0872A6"/>
                </a:solidFill>
              </a:rPr>
              <a:t>below 10 Gt</a:t>
            </a:r>
            <a:r>
              <a:rPr lang="en-ZW" kern="0" dirty="0">
                <a:solidFill>
                  <a:srgbClr val="0872A6"/>
                </a:solidFill>
              </a:rPr>
              <a:t>.</a:t>
            </a:r>
          </a:p>
          <a:p>
            <a:pPr marL="285750" indent="-285750" algn="ct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  <a:buFont typeface="Arial" panose="020B0604020202020204" pitchFamily="34" charset="0"/>
              <a:buChar char="•"/>
            </a:pPr>
            <a:r>
              <a:rPr lang="en-ZW" kern="0" dirty="0">
                <a:solidFill>
                  <a:srgbClr val="0872A6"/>
                </a:solidFill>
              </a:rPr>
              <a:t>CO</a:t>
            </a:r>
            <a:r>
              <a:rPr lang="en-ZW" kern="0" baseline="-25000" dirty="0">
                <a:solidFill>
                  <a:srgbClr val="0872A6"/>
                </a:solidFill>
              </a:rPr>
              <a:t>2</a:t>
            </a:r>
            <a:r>
              <a:rPr lang="en-ZW" kern="0" dirty="0">
                <a:solidFill>
                  <a:srgbClr val="0872A6"/>
                </a:solidFill>
              </a:rPr>
              <a:t> emissions from the power and buildings sectors will be almost eliminated.</a:t>
            </a:r>
          </a:p>
          <a:p>
            <a:pPr marL="285750" indent="-285750" algn="ct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  <a:buFont typeface="Arial" panose="020B0604020202020204" pitchFamily="34" charset="0"/>
              <a:buChar char="•"/>
            </a:pPr>
            <a:r>
              <a:rPr lang="en-ZW" b="1" kern="0" dirty="0">
                <a:solidFill>
                  <a:srgbClr val="0872A6"/>
                </a:solidFill>
              </a:rPr>
              <a:t>Industry and transport </a:t>
            </a:r>
            <a:r>
              <a:rPr lang="en-ZW" kern="0" dirty="0">
                <a:solidFill>
                  <a:srgbClr val="0872A6"/>
                </a:solidFill>
              </a:rPr>
              <a:t>would be the </a:t>
            </a:r>
            <a:r>
              <a:rPr lang="en-ZW" b="1" kern="0" dirty="0">
                <a:solidFill>
                  <a:srgbClr val="0872A6"/>
                </a:solidFill>
              </a:rPr>
              <a:t>main sources of emissions </a:t>
            </a:r>
            <a:r>
              <a:rPr lang="en-ZW" kern="0" dirty="0">
                <a:solidFill>
                  <a:srgbClr val="0872A6"/>
                </a:solidFill>
              </a:rPr>
              <a:t>in </a:t>
            </a:r>
            <a:r>
              <a:rPr lang="en-ZW" b="1" kern="0" dirty="0">
                <a:solidFill>
                  <a:srgbClr val="0872A6"/>
                </a:solidFill>
              </a:rPr>
              <a:t>2050</a:t>
            </a:r>
            <a:r>
              <a:rPr lang="en-ZW" kern="0" dirty="0">
                <a:solidFill>
                  <a:srgbClr val="0872A6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64" y="1014618"/>
            <a:ext cx="6017494" cy="4088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53" y="1155820"/>
            <a:ext cx="3364190" cy="4182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73" y="1014618"/>
            <a:ext cx="6017494" cy="4088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62" y="1155820"/>
            <a:ext cx="3364190" cy="418250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2100" y="295525"/>
            <a:ext cx="11228917" cy="4842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W" sz="2700" dirty="0"/>
              <a:t>CO</a:t>
            </a:r>
            <a:r>
              <a:rPr lang="en-ZW" sz="2700" baseline="-25000" dirty="0"/>
              <a:t>2</a:t>
            </a:r>
            <a:r>
              <a:rPr lang="en-ZW" sz="2700" dirty="0"/>
              <a:t> emissions by sector in REmap relative to the Reference Case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50236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13" y="779794"/>
            <a:ext cx="4992624" cy="42824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15724" y="4919020"/>
            <a:ext cx="12192000" cy="750803"/>
          </a:xfrm>
          <a:prstGeom prst="rect">
            <a:avLst/>
          </a:prstGeom>
        </p:spPr>
        <p:txBody>
          <a:bodyPr/>
          <a:lstStyle/>
          <a:p>
            <a:pPr marL="285750" lvl="1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  <a:buFont typeface="Arial" panose="020B0604020202020204" pitchFamily="34" charset="0"/>
              <a:buChar char="•"/>
            </a:pPr>
            <a:r>
              <a:rPr lang="en-ZW" altLang="en-US" b="1" dirty="0">
                <a:solidFill>
                  <a:srgbClr val="0872A6"/>
                </a:solidFill>
              </a:rPr>
              <a:t>Renewable energy </a:t>
            </a:r>
            <a:r>
              <a:rPr lang="en-ZW" altLang="en-US" dirty="0">
                <a:solidFill>
                  <a:srgbClr val="0872A6"/>
                </a:solidFill>
              </a:rPr>
              <a:t>would be the </a:t>
            </a:r>
            <a:r>
              <a:rPr lang="en-ZW" altLang="en-US" b="1" dirty="0">
                <a:solidFill>
                  <a:srgbClr val="0872A6"/>
                </a:solidFill>
              </a:rPr>
              <a:t>largest source of energy supply </a:t>
            </a:r>
            <a:r>
              <a:rPr lang="en-ZW" altLang="en-US" dirty="0">
                <a:solidFill>
                  <a:srgbClr val="0872A6"/>
                </a:solidFill>
              </a:rPr>
              <a:t>under </a:t>
            </a:r>
            <a:r>
              <a:rPr lang="en-ZW" altLang="en-US" b="1" dirty="0">
                <a:solidFill>
                  <a:srgbClr val="0872A6"/>
                </a:solidFill>
              </a:rPr>
              <a:t>REmap in 2050</a:t>
            </a:r>
            <a:r>
              <a:rPr lang="en-ZW" altLang="en-US" dirty="0">
                <a:solidFill>
                  <a:srgbClr val="0872A6"/>
                </a:solidFill>
              </a:rPr>
              <a:t>, representing </a:t>
            </a:r>
            <a:r>
              <a:rPr lang="en-ZW" altLang="en-US" b="1" dirty="0">
                <a:solidFill>
                  <a:srgbClr val="0872A6"/>
                </a:solidFill>
              </a:rPr>
              <a:t>two-thirds</a:t>
            </a:r>
            <a:r>
              <a:rPr lang="en-ZW" altLang="en-US" dirty="0">
                <a:solidFill>
                  <a:srgbClr val="0872A6"/>
                </a:solidFill>
              </a:rPr>
              <a:t> of the energy mix.</a:t>
            </a:r>
          </a:p>
          <a:p>
            <a:pPr marL="285750" lvl="1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  <a:buFont typeface="Arial" panose="020B0604020202020204" pitchFamily="34" charset="0"/>
              <a:buChar char="•"/>
            </a:pPr>
            <a:r>
              <a:rPr lang="en-ZW" altLang="en-US" dirty="0">
                <a:solidFill>
                  <a:srgbClr val="0872A6"/>
                </a:solidFill>
              </a:rPr>
              <a:t>This requires an increase in the </a:t>
            </a:r>
            <a:r>
              <a:rPr lang="en-ZW" altLang="en-US" b="1" dirty="0">
                <a:solidFill>
                  <a:srgbClr val="0872A6"/>
                </a:solidFill>
              </a:rPr>
              <a:t>renewables’ share of about 1.2% per year</a:t>
            </a:r>
            <a:r>
              <a:rPr lang="en-ZW" altLang="en-US" dirty="0">
                <a:solidFill>
                  <a:srgbClr val="0872A6"/>
                </a:solidFill>
              </a:rPr>
              <a:t>, an eight-fold acceleration compared to recent years. </a:t>
            </a:r>
          </a:p>
          <a:p>
            <a:pPr marL="285750" lvl="1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872A6"/>
                </a:solidFill>
              </a:rPr>
              <a:t>Energy intensity improved at an annual rate of about 1.8% in recent years and is expected to be maintained in the Reference Case, while it would </a:t>
            </a:r>
            <a:r>
              <a:rPr lang="en-US" b="1" kern="0" dirty="0">
                <a:solidFill>
                  <a:srgbClr val="0872A6"/>
                </a:solidFill>
              </a:rPr>
              <a:t>increase to around 2.5% per year </a:t>
            </a:r>
            <a:r>
              <a:rPr lang="en-US" kern="0" dirty="0">
                <a:solidFill>
                  <a:srgbClr val="0872A6"/>
                </a:solidFill>
              </a:rPr>
              <a:t>in </a:t>
            </a:r>
            <a:r>
              <a:rPr lang="en-US" kern="0" dirty="0" err="1">
                <a:solidFill>
                  <a:srgbClr val="0872A6"/>
                </a:solidFill>
              </a:rPr>
              <a:t>REmap</a:t>
            </a:r>
            <a:r>
              <a:rPr lang="en-US" kern="0" dirty="0">
                <a:solidFill>
                  <a:srgbClr val="0872A6"/>
                </a:solidFill>
              </a:rPr>
              <a:t>.</a:t>
            </a:r>
          </a:p>
          <a:p>
            <a:pPr marL="285750" lvl="1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872A6"/>
              </a:buClr>
              <a:buFont typeface="Arial" panose="020B0604020202020204" pitchFamily="34" charset="0"/>
              <a:buChar char="•"/>
            </a:pPr>
            <a:endParaRPr lang="en-ZW" kern="0" dirty="0">
              <a:solidFill>
                <a:srgbClr val="0872A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2100" y="295525"/>
            <a:ext cx="11228917" cy="4842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W" sz="2700" dirty="0"/>
              <a:t>Breakdown of total global primary energy supply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17231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Microsoft Office PowerPoint</Application>
  <PresentationFormat>Personalizado</PresentationFormat>
  <Paragraphs>138</Paragraphs>
  <Slides>19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Standarddesign</vt:lpstr>
      <vt:lpstr>1_Standarddesign</vt:lpstr>
      <vt:lpstr>2_Standarddesign</vt:lpstr>
      <vt:lpstr>Presentación de PowerPoint</vt:lpstr>
      <vt:lpstr>This presentation</vt:lpstr>
      <vt:lpstr>How is energy used today ?</vt:lpstr>
      <vt:lpstr>Trends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end-use sectors transition: untapped area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opportunities Unlocked</dc:title>
  <dc:creator>Michael Taylor</dc:creator>
  <cp:lastModifiedBy>Alianza</cp:lastModifiedBy>
  <cp:revision>414</cp:revision>
  <cp:lastPrinted>2017-05-12T14:01:28Z</cp:lastPrinted>
  <dcterms:created xsi:type="dcterms:W3CDTF">2016-09-29T11:14:24Z</dcterms:created>
  <dcterms:modified xsi:type="dcterms:W3CDTF">2017-09-19T16:28:26Z</dcterms:modified>
</cp:coreProperties>
</file>